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39" r:id="rId1"/>
  </p:sldMasterIdLst>
  <p:notesMasterIdLst>
    <p:notesMasterId r:id="rId42"/>
  </p:notesMasterIdLst>
  <p:sldIdLst>
    <p:sldId id="266" r:id="rId2"/>
    <p:sldId id="347" r:id="rId3"/>
    <p:sldId id="332" r:id="rId4"/>
    <p:sldId id="395" r:id="rId5"/>
    <p:sldId id="396" r:id="rId6"/>
    <p:sldId id="399" r:id="rId7"/>
    <p:sldId id="397" r:id="rId8"/>
    <p:sldId id="398" r:id="rId9"/>
    <p:sldId id="394" r:id="rId10"/>
    <p:sldId id="393" r:id="rId11"/>
    <p:sldId id="400" r:id="rId12"/>
    <p:sldId id="406" r:id="rId13"/>
    <p:sldId id="401" r:id="rId14"/>
    <p:sldId id="418" r:id="rId15"/>
    <p:sldId id="402" r:id="rId16"/>
    <p:sldId id="403" r:id="rId17"/>
    <p:sldId id="405" r:id="rId18"/>
    <p:sldId id="404" r:id="rId19"/>
    <p:sldId id="411" r:id="rId20"/>
    <p:sldId id="420" r:id="rId21"/>
    <p:sldId id="410" r:id="rId22"/>
    <p:sldId id="412" r:id="rId23"/>
    <p:sldId id="415" r:id="rId24"/>
    <p:sldId id="414" r:id="rId25"/>
    <p:sldId id="413" r:id="rId26"/>
    <p:sldId id="409" r:id="rId27"/>
    <p:sldId id="416" r:id="rId28"/>
    <p:sldId id="417" r:id="rId29"/>
    <p:sldId id="421" r:id="rId30"/>
    <p:sldId id="407" r:id="rId31"/>
    <p:sldId id="423" r:id="rId32"/>
    <p:sldId id="424" r:id="rId33"/>
    <p:sldId id="425" r:id="rId34"/>
    <p:sldId id="433" r:id="rId35"/>
    <p:sldId id="428" r:id="rId36"/>
    <p:sldId id="429" r:id="rId37"/>
    <p:sldId id="430" r:id="rId38"/>
    <p:sldId id="431" r:id="rId39"/>
    <p:sldId id="432" r:id="rId40"/>
    <p:sldId id="329" r:id="rId4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-64" charset="0"/>
        <a:ea typeface="Osaka" pitchFamily="-5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265" autoAdjust="0"/>
    <p:restoredTop sz="57342" autoAdjust="0"/>
  </p:normalViewPr>
  <p:slideViewPr>
    <p:cSldViewPr>
      <p:cViewPr>
        <p:scale>
          <a:sx n="75" d="100"/>
          <a:sy n="75" d="100"/>
        </p:scale>
        <p:origin x="-94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14"/>
    </p:cViewPr>
  </p:sorterViewPr>
  <p:notesViewPr>
    <p:cSldViewPr>
      <p:cViewPr>
        <p:scale>
          <a:sx n="100" d="100"/>
          <a:sy n="100" d="100"/>
        </p:scale>
        <p:origin x="-1200" y="7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0EF98E-5096-40B0-B85D-93F8A5697D33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 phldr="1"/>
      <dgm:spPr/>
    </dgm:pt>
    <dgm:pt modelId="{35364DBB-1EB9-4F30-B6B1-906C25DBF746}">
      <dgm:prSet phldrT="[Text]" custT="1"/>
      <dgm:spPr/>
      <dgm:t>
        <a:bodyPr/>
        <a:lstStyle/>
        <a:p>
          <a:r>
            <a:rPr lang="sr-Cyrl-RS" sz="1400" b="1" dirty="0" smtClean="0"/>
            <a:t>Аутономија</a:t>
          </a:r>
          <a:endParaRPr lang="en-US" sz="1400" b="1" dirty="0"/>
        </a:p>
      </dgm:t>
    </dgm:pt>
    <dgm:pt modelId="{4AB344CA-A8C2-4258-A296-6D90E277CA97}" type="parTrans" cxnId="{29CB5E29-42DA-4319-A63A-35505A6ED1AE}">
      <dgm:prSet/>
      <dgm:spPr/>
      <dgm:t>
        <a:bodyPr/>
        <a:lstStyle/>
        <a:p>
          <a:endParaRPr lang="en-US"/>
        </a:p>
      </dgm:t>
    </dgm:pt>
    <dgm:pt modelId="{AC7DB44F-68C3-459B-8543-38D1E6140C3C}" type="sibTrans" cxnId="{29CB5E29-42DA-4319-A63A-35505A6ED1AE}">
      <dgm:prSet/>
      <dgm:spPr/>
      <dgm:t>
        <a:bodyPr/>
        <a:lstStyle/>
        <a:p>
          <a:endParaRPr lang="en-US"/>
        </a:p>
      </dgm:t>
    </dgm:pt>
    <dgm:pt modelId="{00100B0F-2FA4-4384-878A-1B985810398D}">
      <dgm:prSet phldrT="[Text]" custT="1"/>
      <dgm:spPr/>
      <dgm:t>
        <a:bodyPr/>
        <a:lstStyle/>
        <a:p>
          <a:r>
            <a:rPr lang="sr-Cyrl-RS" sz="1000" b="1" dirty="0" smtClean="0"/>
            <a:t>Нешкодљивост</a:t>
          </a:r>
          <a:endParaRPr lang="en-US" sz="1000" b="1" dirty="0"/>
        </a:p>
      </dgm:t>
    </dgm:pt>
    <dgm:pt modelId="{4EBFA9D0-EB7D-4DD7-84DA-17618007D115}" type="parTrans" cxnId="{6499799C-42A6-43D4-9168-3AEA71F79495}">
      <dgm:prSet/>
      <dgm:spPr/>
      <dgm:t>
        <a:bodyPr/>
        <a:lstStyle/>
        <a:p>
          <a:endParaRPr lang="en-US"/>
        </a:p>
      </dgm:t>
    </dgm:pt>
    <dgm:pt modelId="{6AC588DC-DCD1-4462-B4B1-06912A26EA89}" type="sibTrans" cxnId="{6499799C-42A6-43D4-9168-3AEA71F79495}">
      <dgm:prSet/>
      <dgm:spPr/>
      <dgm:t>
        <a:bodyPr/>
        <a:lstStyle/>
        <a:p>
          <a:endParaRPr lang="en-US"/>
        </a:p>
      </dgm:t>
    </dgm:pt>
    <dgm:pt modelId="{F2C581E7-5994-4749-8227-61FD07E060D7}">
      <dgm:prSet phldrT="[Text]" custT="1"/>
      <dgm:spPr/>
      <dgm:t>
        <a:bodyPr/>
        <a:lstStyle/>
        <a:p>
          <a:r>
            <a:rPr lang="sr-Cyrl-RS" sz="1400" b="1" dirty="0" smtClean="0"/>
            <a:t>Правда</a:t>
          </a:r>
          <a:endParaRPr lang="en-US" sz="1400" b="1" dirty="0"/>
        </a:p>
      </dgm:t>
    </dgm:pt>
    <dgm:pt modelId="{4D1B91AC-1E41-42A0-8149-5292227149D3}" type="parTrans" cxnId="{83BADA0A-A07E-4F30-959A-4D747EF9D1CC}">
      <dgm:prSet/>
      <dgm:spPr/>
      <dgm:t>
        <a:bodyPr/>
        <a:lstStyle/>
        <a:p>
          <a:endParaRPr lang="en-US"/>
        </a:p>
      </dgm:t>
    </dgm:pt>
    <dgm:pt modelId="{8FFFD10D-F4BC-4B0F-93D6-243CB5CFA78B}" type="sibTrans" cxnId="{83BADA0A-A07E-4F30-959A-4D747EF9D1CC}">
      <dgm:prSet/>
      <dgm:spPr/>
      <dgm:t>
        <a:bodyPr/>
        <a:lstStyle/>
        <a:p>
          <a:endParaRPr lang="en-US"/>
        </a:p>
      </dgm:t>
    </dgm:pt>
    <dgm:pt modelId="{EEB1DA87-A37C-4E6F-8613-0641601AD83A}">
      <dgm:prSet phldrT="[Text]" custT="1"/>
      <dgm:spPr/>
      <dgm:t>
        <a:bodyPr/>
        <a:lstStyle/>
        <a:p>
          <a:r>
            <a:rPr lang="sr-Cyrl-RS" sz="1050" b="1" dirty="0" smtClean="0"/>
            <a:t>Доброчинство</a:t>
          </a:r>
          <a:endParaRPr lang="en-US" sz="1050" b="1" dirty="0"/>
        </a:p>
      </dgm:t>
    </dgm:pt>
    <dgm:pt modelId="{B8851B88-BF0E-4D2D-B13D-6CB5F61AE020}" type="parTrans" cxnId="{475F3588-BC65-47C6-B592-745642B4D428}">
      <dgm:prSet/>
      <dgm:spPr/>
      <dgm:t>
        <a:bodyPr/>
        <a:lstStyle/>
        <a:p>
          <a:endParaRPr lang="en-US"/>
        </a:p>
      </dgm:t>
    </dgm:pt>
    <dgm:pt modelId="{06EA4474-C96F-4445-918F-6D9AE52FA82F}" type="sibTrans" cxnId="{475F3588-BC65-47C6-B592-745642B4D428}">
      <dgm:prSet/>
      <dgm:spPr/>
      <dgm:t>
        <a:bodyPr/>
        <a:lstStyle/>
        <a:p>
          <a:endParaRPr lang="en-US"/>
        </a:p>
      </dgm:t>
    </dgm:pt>
    <dgm:pt modelId="{4016C4C1-9770-4331-A4A7-A722B20DA0FE}" type="pres">
      <dgm:prSet presAssocID="{C90EF98E-5096-40B0-B85D-93F8A5697D33}" presName="compositeShape" presStyleCnt="0">
        <dgm:presLayoutVars>
          <dgm:chMax val="7"/>
          <dgm:dir/>
          <dgm:resizeHandles val="exact"/>
        </dgm:presLayoutVars>
      </dgm:prSet>
      <dgm:spPr/>
    </dgm:pt>
    <dgm:pt modelId="{CB32733A-50FE-4876-8587-9E4F2D4CD5DE}" type="pres">
      <dgm:prSet presAssocID="{35364DBB-1EB9-4F30-B6B1-906C25DBF746}" presName="circ1" presStyleLbl="vennNode1" presStyleIdx="0" presStyleCnt="4"/>
      <dgm:spPr/>
      <dgm:t>
        <a:bodyPr/>
        <a:lstStyle/>
        <a:p>
          <a:endParaRPr lang="en-US"/>
        </a:p>
      </dgm:t>
    </dgm:pt>
    <dgm:pt modelId="{E6EE6A53-8C70-4506-8844-D9C3930C2C81}" type="pres">
      <dgm:prSet presAssocID="{35364DBB-1EB9-4F30-B6B1-906C25DBF74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D8D33-6719-48D1-B1CE-E267ED06B6CC}" type="pres">
      <dgm:prSet presAssocID="{00100B0F-2FA4-4384-878A-1B985810398D}" presName="circ2" presStyleLbl="vennNode1" presStyleIdx="1" presStyleCnt="4" custScaleX="106022" custScaleY="105870"/>
      <dgm:spPr/>
      <dgm:t>
        <a:bodyPr/>
        <a:lstStyle/>
        <a:p>
          <a:endParaRPr lang="en-US"/>
        </a:p>
      </dgm:t>
    </dgm:pt>
    <dgm:pt modelId="{E5E15F73-B388-47B4-AC7F-02248B259AE2}" type="pres">
      <dgm:prSet presAssocID="{00100B0F-2FA4-4384-878A-1B985810398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0F38F-EEB5-4567-B6C4-CC62819D62EB}" type="pres">
      <dgm:prSet presAssocID="{F2C581E7-5994-4749-8227-61FD07E060D7}" presName="circ3" presStyleLbl="vennNode1" presStyleIdx="2" presStyleCnt="4"/>
      <dgm:spPr/>
      <dgm:t>
        <a:bodyPr/>
        <a:lstStyle/>
        <a:p>
          <a:endParaRPr lang="en-US"/>
        </a:p>
      </dgm:t>
    </dgm:pt>
    <dgm:pt modelId="{292A4F00-6656-46CB-B2E8-9738E571FD08}" type="pres">
      <dgm:prSet presAssocID="{F2C581E7-5994-4749-8227-61FD07E060D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5A8D4-8E7C-42D8-8BA2-3600D72C8F7F}" type="pres">
      <dgm:prSet presAssocID="{EEB1DA87-A37C-4E6F-8613-0641601AD83A}" presName="circ4" presStyleLbl="vennNode1" presStyleIdx="3" presStyleCnt="4" custScaleX="103452" custLinFactNeighborX="-5182" custLinFactNeighborY="-4426"/>
      <dgm:spPr/>
      <dgm:t>
        <a:bodyPr/>
        <a:lstStyle/>
        <a:p>
          <a:endParaRPr lang="en-US"/>
        </a:p>
      </dgm:t>
    </dgm:pt>
    <dgm:pt modelId="{2261AA37-A6DC-4105-ABF9-1FC839239C7E}" type="pres">
      <dgm:prSet presAssocID="{EEB1DA87-A37C-4E6F-8613-0641601AD83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07C1FF-844C-4747-B6FF-BF43324926F4}" type="presOf" srcId="{F2C581E7-5994-4749-8227-61FD07E060D7}" destId="{2280F38F-EEB5-4567-B6C4-CC62819D62EB}" srcOrd="0" destOrd="0" presId="urn:microsoft.com/office/officeart/2005/8/layout/venn1"/>
    <dgm:cxn modelId="{0858122F-0BA9-457E-AAEA-5ABCDFE93423}" type="presOf" srcId="{00100B0F-2FA4-4384-878A-1B985810398D}" destId="{C75D8D33-6719-48D1-B1CE-E267ED06B6CC}" srcOrd="0" destOrd="0" presId="urn:microsoft.com/office/officeart/2005/8/layout/venn1"/>
    <dgm:cxn modelId="{475F3588-BC65-47C6-B592-745642B4D428}" srcId="{C90EF98E-5096-40B0-B85D-93F8A5697D33}" destId="{EEB1DA87-A37C-4E6F-8613-0641601AD83A}" srcOrd="3" destOrd="0" parTransId="{B8851B88-BF0E-4D2D-B13D-6CB5F61AE020}" sibTransId="{06EA4474-C96F-4445-918F-6D9AE52FA82F}"/>
    <dgm:cxn modelId="{4560B9F5-A0ED-47AA-92B3-81B9C03716CF}" type="presOf" srcId="{C90EF98E-5096-40B0-B85D-93F8A5697D33}" destId="{4016C4C1-9770-4331-A4A7-A722B20DA0FE}" srcOrd="0" destOrd="0" presId="urn:microsoft.com/office/officeart/2005/8/layout/venn1"/>
    <dgm:cxn modelId="{10AE404A-6F61-4DA2-88B8-3D81D78972CC}" type="presOf" srcId="{35364DBB-1EB9-4F30-B6B1-906C25DBF746}" destId="{CB32733A-50FE-4876-8587-9E4F2D4CD5DE}" srcOrd="0" destOrd="0" presId="urn:microsoft.com/office/officeart/2005/8/layout/venn1"/>
    <dgm:cxn modelId="{83BADA0A-A07E-4F30-959A-4D747EF9D1CC}" srcId="{C90EF98E-5096-40B0-B85D-93F8A5697D33}" destId="{F2C581E7-5994-4749-8227-61FD07E060D7}" srcOrd="2" destOrd="0" parTransId="{4D1B91AC-1E41-42A0-8149-5292227149D3}" sibTransId="{8FFFD10D-F4BC-4B0F-93D6-243CB5CFA78B}"/>
    <dgm:cxn modelId="{3B5794CC-DE28-4DD7-A8DA-476A23CFB2A2}" type="presOf" srcId="{EEB1DA87-A37C-4E6F-8613-0641601AD83A}" destId="{85C5A8D4-8E7C-42D8-8BA2-3600D72C8F7F}" srcOrd="0" destOrd="0" presId="urn:microsoft.com/office/officeart/2005/8/layout/venn1"/>
    <dgm:cxn modelId="{13414AD1-6855-4F28-A45C-A9EB614B6660}" type="presOf" srcId="{F2C581E7-5994-4749-8227-61FD07E060D7}" destId="{292A4F00-6656-46CB-B2E8-9738E571FD08}" srcOrd="1" destOrd="0" presId="urn:microsoft.com/office/officeart/2005/8/layout/venn1"/>
    <dgm:cxn modelId="{29CB5E29-42DA-4319-A63A-35505A6ED1AE}" srcId="{C90EF98E-5096-40B0-B85D-93F8A5697D33}" destId="{35364DBB-1EB9-4F30-B6B1-906C25DBF746}" srcOrd="0" destOrd="0" parTransId="{4AB344CA-A8C2-4258-A296-6D90E277CA97}" sibTransId="{AC7DB44F-68C3-459B-8543-38D1E6140C3C}"/>
    <dgm:cxn modelId="{0E8D26BA-9795-40B7-AFC6-565852D91BE5}" type="presOf" srcId="{00100B0F-2FA4-4384-878A-1B985810398D}" destId="{E5E15F73-B388-47B4-AC7F-02248B259AE2}" srcOrd="1" destOrd="0" presId="urn:microsoft.com/office/officeart/2005/8/layout/venn1"/>
    <dgm:cxn modelId="{CFE67B3D-6521-4B3B-A2E8-AA3DBA38491A}" type="presOf" srcId="{35364DBB-1EB9-4F30-B6B1-906C25DBF746}" destId="{E6EE6A53-8C70-4506-8844-D9C3930C2C81}" srcOrd="1" destOrd="0" presId="urn:microsoft.com/office/officeart/2005/8/layout/venn1"/>
    <dgm:cxn modelId="{6499799C-42A6-43D4-9168-3AEA71F79495}" srcId="{C90EF98E-5096-40B0-B85D-93F8A5697D33}" destId="{00100B0F-2FA4-4384-878A-1B985810398D}" srcOrd="1" destOrd="0" parTransId="{4EBFA9D0-EB7D-4DD7-84DA-17618007D115}" sibTransId="{6AC588DC-DCD1-4462-B4B1-06912A26EA89}"/>
    <dgm:cxn modelId="{FAC486ED-0433-4200-B6E9-FCAA92F60626}" type="presOf" srcId="{EEB1DA87-A37C-4E6F-8613-0641601AD83A}" destId="{2261AA37-A6DC-4105-ABF9-1FC839239C7E}" srcOrd="1" destOrd="0" presId="urn:microsoft.com/office/officeart/2005/8/layout/venn1"/>
    <dgm:cxn modelId="{168BD13A-8FDC-440C-946D-82E06A79EA23}" type="presParOf" srcId="{4016C4C1-9770-4331-A4A7-A722B20DA0FE}" destId="{CB32733A-50FE-4876-8587-9E4F2D4CD5DE}" srcOrd="0" destOrd="0" presId="urn:microsoft.com/office/officeart/2005/8/layout/venn1"/>
    <dgm:cxn modelId="{859B2974-6CFD-4402-87F9-E6C58291611A}" type="presParOf" srcId="{4016C4C1-9770-4331-A4A7-A722B20DA0FE}" destId="{E6EE6A53-8C70-4506-8844-D9C3930C2C81}" srcOrd="1" destOrd="0" presId="urn:microsoft.com/office/officeart/2005/8/layout/venn1"/>
    <dgm:cxn modelId="{9AFAFC25-6D3E-4F75-BEF5-ED0DB4917EE9}" type="presParOf" srcId="{4016C4C1-9770-4331-A4A7-A722B20DA0FE}" destId="{C75D8D33-6719-48D1-B1CE-E267ED06B6CC}" srcOrd="2" destOrd="0" presId="urn:microsoft.com/office/officeart/2005/8/layout/venn1"/>
    <dgm:cxn modelId="{EA387B72-0B7F-4417-94C6-AA4A44BE7E9D}" type="presParOf" srcId="{4016C4C1-9770-4331-A4A7-A722B20DA0FE}" destId="{E5E15F73-B388-47B4-AC7F-02248B259AE2}" srcOrd="3" destOrd="0" presId="urn:microsoft.com/office/officeart/2005/8/layout/venn1"/>
    <dgm:cxn modelId="{3A169416-8F89-4D52-8B01-13EC61D1C408}" type="presParOf" srcId="{4016C4C1-9770-4331-A4A7-A722B20DA0FE}" destId="{2280F38F-EEB5-4567-B6C4-CC62819D62EB}" srcOrd="4" destOrd="0" presId="urn:microsoft.com/office/officeart/2005/8/layout/venn1"/>
    <dgm:cxn modelId="{8A7CC431-49EE-4A5C-999B-B205DCF32D6E}" type="presParOf" srcId="{4016C4C1-9770-4331-A4A7-A722B20DA0FE}" destId="{292A4F00-6656-46CB-B2E8-9738E571FD08}" srcOrd="5" destOrd="0" presId="urn:microsoft.com/office/officeart/2005/8/layout/venn1"/>
    <dgm:cxn modelId="{728E65EF-40ED-414D-B210-99638C345661}" type="presParOf" srcId="{4016C4C1-9770-4331-A4A7-A722B20DA0FE}" destId="{85C5A8D4-8E7C-42D8-8BA2-3600D72C8F7F}" srcOrd="6" destOrd="0" presId="urn:microsoft.com/office/officeart/2005/8/layout/venn1"/>
    <dgm:cxn modelId="{E920E314-40F6-4EC2-AB99-8CC00D426BEA}" type="presParOf" srcId="{4016C4C1-9770-4331-A4A7-A722B20DA0FE}" destId="{2261AA37-A6DC-4105-ABF9-1FC839239C7E}" srcOrd="7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AC38DE-80DC-4D51-A3DF-163BF50CFB3E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C774F5-25D2-4E31-A65E-39D399321ECB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r-Cyrl-RS" dirty="0" smtClean="0">
              <a:latin typeface="Cambria" pitchFamily="18" charset="0"/>
            </a:rPr>
            <a:t>Етички аспекти </a:t>
          </a:r>
          <a:r>
            <a:rPr lang="en-US" dirty="0" smtClean="0">
              <a:latin typeface="Cambria" pitchFamily="18" charset="0"/>
            </a:rPr>
            <a:t>HIV</a:t>
          </a:r>
          <a:r>
            <a:rPr lang="sr-Cyrl-RS" dirty="0" smtClean="0">
              <a:latin typeface="Cambria" pitchFamily="18" charset="0"/>
            </a:rPr>
            <a:t>-а</a:t>
          </a:r>
          <a:endParaRPr lang="en-US" dirty="0">
            <a:latin typeface="Cambria" pitchFamily="18" charset="0"/>
          </a:endParaRPr>
        </a:p>
      </dgm:t>
    </dgm:pt>
    <dgm:pt modelId="{EDC438D5-7905-443F-B6DE-B4DD371DD903}" type="parTrans" cxnId="{B1F82672-96AA-4564-98E1-11F9BE1DA70D}">
      <dgm:prSet/>
      <dgm:spPr/>
      <dgm:t>
        <a:bodyPr/>
        <a:lstStyle/>
        <a:p>
          <a:endParaRPr lang="en-US"/>
        </a:p>
      </dgm:t>
    </dgm:pt>
    <dgm:pt modelId="{DE73B066-83CD-4A90-94F3-30AF821A158B}" type="sibTrans" cxnId="{B1F82672-96AA-4564-98E1-11F9BE1DA70D}">
      <dgm:prSet/>
      <dgm:spPr/>
      <dgm:t>
        <a:bodyPr/>
        <a:lstStyle/>
        <a:p>
          <a:endParaRPr lang="en-US"/>
        </a:p>
      </dgm:t>
    </dgm:pt>
    <dgm:pt modelId="{5ACD0492-0952-413E-BEF8-96BF282CB8CD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Фундаментална права</a:t>
          </a:r>
          <a:endParaRPr lang="en-US" b="1" dirty="0">
            <a:latin typeface="Cambria" pitchFamily="18" charset="0"/>
          </a:endParaRPr>
        </a:p>
      </dgm:t>
    </dgm:pt>
    <dgm:pt modelId="{7C9AB3BA-5B81-43D6-970D-ADFCD6DC9F2D}" type="parTrans" cxnId="{BDD61D21-3FC5-4CBA-A150-A12C64491DE3}">
      <dgm:prSet/>
      <dgm:spPr/>
      <dgm:t>
        <a:bodyPr/>
        <a:lstStyle/>
        <a:p>
          <a:endParaRPr lang="en-US"/>
        </a:p>
      </dgm:t>
    </dgm:pt>
    <dgm:pt modelId="{39988478-972D-4101-AE54-588605DB87A6}" type="sibTrans" cxnId="{BDD61D21-3FC5-4CBA-A150-A12C64491DE3}">
      <dgm:prSet/>
      <dgm:spPr/>
      <dgm:t>
        <a:bodyPr/>
        <a:lstStyle/>
        <a:p>
          <a:endParaRPr lang="en-US"/>
        </a:p>
      </dgm:t>
    </dgm:pt>
    <dgm:pt modelId="{DF50B5C5-F546-4446-8854-77DADC4EC89F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>
              <a:latin typeface="Cambria" pitchFamily="18" charset="0"/>
            </a:rPr>
            <a:t>HIV</a:t>
          </a:r>
          <a:r>
            <a:rPr lang="sr-Cyrl-RS" b="1" dirty="0" smtClean="0">
              <a:latin typeface="Cambria" pitchFamily="18" charset="0"/>
            </a:rPr>
            <a:t> позитивне особе женског пола</a:t>
          </a:r>
          <a:endParaRPr lang="en-US" b="1" dirty="0">
            <a:latin typeface="Cambria" pitchFamily="18" charset="0"/>
          </a:endParaRPr>
        </a:p>
      </dgm:t>
    </dgm:pt>
    <dgm:pt modelId="{840A450D-6C49-4C9A-BBF1-B3B4A0588C82}" type="parTrans" cxnId="{EAF32574-A297-4D35-980A-7D65A766E97F}">
      <dgm:prSet/>
      <dgm:spPr/>
      <dgm:t>
        <a:bodyPr/>
        <a:lstStyle/>
        <a:p>
          <a:endParaRPr lang="en-US"/>
        </a:p>
      </dgm:t>
    </dgm:pt>
    <dgm:pt modelId="{AB7F1FEB-2DE3-499C-864E-3906788779A4}" type="sibTrans" cxnId="{EAF32574-A297-4D35-980A-7D65A766E97F}">
      <dgm:prSet/>
      <dgm:spPr/>
      <dgm:t>
        <a:bodyPr/>
        <a:lstStyle/>
        <a:p>
          <a:endParaRPr lang="en-US"/>
        </a:p>
      </dgm:t>
    </dgm:pt>
    <dgm:pt modelId="{D67ABD3C-FF69-4DCB-9F7D-D5FAC4F52A60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Клиничка истраживања код </a:t>
          </a:r>
          <a:r>
            <a:rPr lang="en-US" b="1" dirty="0" smtClean="0">
              <a:latin typeface="Cambria" pitchFamily="18" charset="0"/>
            </a:rPr>
            <a:t>HIV </a:t>
          </a:r>
          <a:r>
            <a:rPr lang="sr-Cyrl-RS" b="1" dirty="0" smtClean="0">
              <a:latin typeface="Cambria" pitchFamily="18" charset="0"/>
            </a:rPr>
            <a:t>позитивних</a:t>
          </a:r>
          <a:endParaRPr lang="en-US" b="1" dirty="0">
            <a:latin typeface="Cambria" pitchFamily="18" charset="0"/>
          </a:endParaRPr>
        </a:p>
      </dgm:t>
    </dgm:pt>
    <dgm:pt modelId="{358CC27D-640A-4A0A-B747-C7CEDC9C3663}" type="parTrans" cxnId="{B702F2BD-79E9-437A-906D-7369271262ED}">
      <dgm:prSet/>
      <dgm:spPr/>
      <dgm:t>
        <a:bodyPr/>
        <a:lstStyle/>
        <a:p>
          <a:endParaRPr lang="en-US"/>
        </a:p>
      </dgm:t>
    </dgm:pt>
    <dgm:pt modelId="{C5E25253-5F4C-421B-8F3E-FFA0BC355D2E}" type="sibTrans" cxnId="{B702F2BD-79E9-437A-906D-7369271262ED}">
      <dgm:prSet/>
      <dgm:spPr/>
      <dgm:t>
        <a:bodyPr/>
        <a:lstStyle/>
        <a:p>
          <a:endParaRPr lang="en-US"/>
        </a:p>
      </dgm:t>
    </dgm:pt>
    <dgm:pt modelId="{DE59EB7E-BD08-4AF0-9870-67197093059D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Тестирање</a:t>
          </a:r>
          <a:endParaRPr lang="en-US" b="1" dirty="0">
            <a:latin typeface="Cambria" pitchFamily="18" charset="0"/>
          </a:endParaRPr>
        </a:p>
      </dgm:t>
    </dgm:pt>
    <dgm:pt modelId="{0E27DF81-DEAB-466D-98FC-831E1DB95891}" type="parTrans" cxnId="{5E8DD916-F9B7-424D-854D-46343769C6FA}">
      <dgm:prSet/>
      <dgm:spPr/>
      <dgm:t>
        <a:bodyPr/>
        <a:lstStyle/>
        <a:p>
          <a:endParaRPr lang="en-US"/>
        </a:p>
      </dgm:t>
    </dgm:pt>
    <dgm:pt modelId="{10675298-8818-419E-A41E-0E4A762CF43D}" type="sibTrans" cxnId="{5E8DD916-F9B7-424D-854D-46343769C6FA}">
      <dgm:prSet/>
      <dgm:spPr/>
      <dgm:t>
        <a:bodyPr/>
        <a:lstStyle/>
        <a:p>
          <a:endParaRPr lang="en-US"/>
        </a:p>
      </dgm:t>
    </dgm:pt>
    <dgm:pt modelId="{7304A860-5EC6-4918-AC53-1346A0E04BBA}">
      <dgm:prSet phldrT="[Text]" phldr="1"/>
      <dgm:spPr/>
      <dgm:t>
        <a:bodyPr/>
        <a:lstStyle/>
        <a:p>
          <a:endParaRPr lang="en-US"/>
        </a:p>
      </dgm:t>
    </dgm:pt>
    <dgm:pt modelId="{EFD6A0A8-0F69-444A-8045-8A3146CC5189}" type="parTrans" cxnId="{72002676-C34D-4850-AE07-85D312DBAA4B}">
      <dgm:prSet/>
      <dgm:spPr/>
      <dgm:t>
        <a:bodyPr/>
        <a:lstStyle/>
        <a:p>
          <a:endParaRPr lang="en-US"/>
        </a:p>
      </dgm:t>
    </dgm:pt>
    <dgm:pt modelId="{6C072A65-37B9-4FE4-AC71-FD8ED914962D}" type="sibTrans" cxnId="{72002676-C34D-4850-AE07-85D312DBAA4B}">
      <dgm:prSet/>
      <dgm:spPr/>
      <dgm:t>
        <a:bodyPr/>
        <a:lstStyle/>
        <a:p>
          <a:endParaRPr lang="en-US"/>
        </a:p>
      </dgm:t>
    </dgm:pt>
    <dgm:pt modelId="{EC82AA1F-BABF-42BF-9255-D23EE6C6D649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Поверљивост</a:t>
          </a:r>
          <a:endParaRPr lang="en-US" b="1" dirty="0">
            <a:latin typeface="Cambria" pitchFamily="18" charset="0"/>
          </a:endParaRPr>
        </a:p>
      </dgm:t>
    </dgm:pt>
    <dgm:pt modelId="{7FF5DA0E-47DE-4B75-95E1-ECB8CBC58D62}" type="parTrans" cxnId="{9365694F-DB24-4980-BBAD-5AA01C5B2068}">
      <dgm:prSet/>
      <dgm:spPr/>
      <dgm:t>
        <a:bodyPr/>
        <a:lstStyle/>
        <a:p>
          <a:endParaRPr lang="en-US"/>
        </a:p>
      </dgm:t>
    </dgm:pt>
    <dgm:pt modelId="{65B3385F-B640-4211-A406-39A5D056E0B9}" type="sibTrans" cxnId="{9365694F-DB24-4980-BBAD-5AA01C5B2068}">
      <dgm:prSet/>
      <dgm:spPr/>
      <dgm:t>
        <a:bodyPr/>
        <a:lstStyle/>
        <a:p>
          <a:endParaRPr lang="en-US"/>
        </a:p>
      </dgm:t>
    </dgm:pt>
    <dgm:pt modelId="{B797292E-8705-4CCC-A57F-3AB29928308E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Обавештење партнера</a:t>
          </a:r>
          <a:endParaRPr lang="en-US" b="1" dirty="0">
            <a:latin typeface="Cambria" pitchFamily="18" charset="0"/>
          </a:endParaRPr>
        </a:p>
      </dgm:t>
    </dgm:pt>
    <dgm:pt modelId="{B64112AB-C27E-4B29-9207-64B0E50ABB6C}" type="parTrans" cxnId="{0A080441-5B41-4078-9EB5-C7858A406FD4}">
      <dgm:prSet/>
      <dgm:spPr/>
      <dgm:t>
        <a:bodyPr/>
        <a:lstStyle/>
        <a:p>
          <a:endParaRPr lang="en-US"/>
        </a:p>
      </dgm:t>
    </dgm:pt>
    <dgm:pt modelId="{266E48A5-77D4-4235-9D7C-13B4853C7A9E}" type="sibTrans" cxnId="{0A080441-5B41-4078-9EB5-C7858A406FD4}">
      <dgm:prSet/>
      <dgm:spPr/>
      <dgm:t>
        <a:bodyPr/>
        <a:lstStyle/>
        <a:p>
          <a:endParaRPr lang="en-US"/>
        </a:p>
      </dgm:t>
    </dgm:pt>
    <dgm:pt modelId="{54610D7E-FA5B-4995-98C6-7B2F343DBA21}" type="pres">
      <dgm:prSet presAssocID="{F1AC38DE-80DC-4D51-A3DF-163BF50CFB3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539E06-7BC4-4DED-876B-18D875D09353}" type="pres">
      <dgm:prSet presAssocID="{F1AC38DE-80DC-4D51-A3DF-163BF50CFB3E}" presName="radial" presStyleCnt="0">
        <dgm:presLayoutVars>
          <dgm:animLvl val="ctr"/>
        </dgm:presLayoutVars>
      </dgm:prSet>
      <dgm:spPr/>
    </dgm:pt>
    <dgm:pt modelId="{CE38EBBD-0375-4834-AD1C-766252601274}" type="pres">
      <dgm:prSet presAssocID="{3EC774F5-25D2-4E31-A65E-39D399321ECB}" presName="centerShape" presStyleLbl="vennNode1" presStyleIdx="0" presStyleCnt="7"/>
      <dgm:spPr/>
      <dgm:t>
        <a:bodyPr/>
        <a:lstStyle/>
        <a:p>
          <a:endParaRPr lang="en-US"/>
        </a:p>
      </dgm:t>
    </dgm:pt>
    <dgm:pt modelId="{DE3BD126-3240-44BE-8490-9F8358D376C6}" type="pres">
      <dgm:prSet presAssocID="{5ACD0492-0952-413E-BEF8-96BF282CB8CD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CAA7EA-F4CD-4671-BA8E-4137052FEDD2}" type="pres">
      <dgm:prSet presAssocID="{DF50B5C5-F546-4446-8854-77DADC4EC89F}" presName="node" presStyleLbl="vennNode1" presStyleIdx="2" presStyleCnt="7" custRadScaleRad="95782" custRadScaleInc="-5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6CEE5A-B3C9-49AE-B814-2BEF73E45E95}" type="pres">
      <dgm:prSet presAssocID="{D67ABD3C-FF69-4DCB-9F7D-D5FAC4F52A60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B9764-EE45-419B-BEBF-2A26B3196B00}" type="pres">
      <dgm:prSet presAssocID="{DE59EB7E-BD08-4AF0-9870-67197093059D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CFB8F9-96D8-4E37-94C8-8C62B6FC37C1}" type="pres">
      <dgm:prSet presAssocID="{B797292E-8705-4CCC-A57F-3AB29928308E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9797D-8535-4504-877A-B0DE573D8790}" type="pres">
      <dgm:prSet presAssocID="{EC82AA1F-BABF-42BF-9255-D23EE6C6D649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A3D586-4AD2-4387-937F-0532E26315D0}" type="presOf" srcId="{DE59EB7E-BD08-4AF0-9870-67197093059D}" destId="{E08B9764-EE45-419B-BEBF-2A26B3196B00}" srcOrd="0" destOrd="0" presId="urn:microsoft.com/office/officeart/2005/8/layout/radial3"/>
    <dgm:cxn modelId="{D17D9354-60C1-4D5D-A241-28089C4E59FC}" type="presOf" srcId="{DF50B5C5-F546-4446-8854-77DADC4EC89F}" destId="{D9CAA7EA-F4CD-4671-BA8E-4137052FEDD2}" srcOrd="0" destOrd="0" presId="urn:microsoft.com/office/officeart/2005/8/layout/radial3"/>
    <dgm:cxn modelId="{9365694F-DB24-4980-BBAD-5AA01C5B2068}" srcId="{3EC774F5-25D2-4E31-A65E-39D399321ECB}" destId="{EC82AA1F-BABF-42BF-9255-D23EE6C6D649}" srcOrd="5" destOrd="0" parTransId="{7FF5DA0E-47DE-4B75-95E1-ECB8CBC58D62}" sibTransId="{65B3385F-B640-4211-A406-39A5D056E0B9}"/>
    <dgm:cxn modelId="{0A080441-5B41-4078-9EB5-C7858A406FD4}" srcId="{3EC774F5-25D2-4E31-A65E-39D399321ECB}" destId="{B797292E-8705-4CCC-A57F-3AB29928308E}" srcOrd="4" destOrd="0" parTransId="{B64112AB-C27E-4B29-9207-64B0E50ABB6C}" sibTransId="{266E48A5-77D4-4235-9D7C-13B4853C7A9E}"/>
    <dgm:cxn modelId="{B702F2BD-79E9-437A-906D-7369271262ED}" srcId="{3EC774F5-25D2-4E31-A65E-39D399321ECB}" destId="{D67ABD3C-FF69-4DCB-9F7D-D5FAC4F52A60}" srcOrd="2" destOrd="0" parTransId="{358CC27D-640A-4A0A-B747-C7CEDC9C3663}" sibTransId="{C5E25253-5F4C-421B-8F3E-FFA0BC355D2E}"/>
    <dgm:cxn modelId="{B9A5287F-87B7-453B-9821-D2DE906796DA}" type="presOf" srcId="{F1AC38DE-80DC-4D51-A3DF-163BF50CFB3E}" destId="{54610D7E-FA5B-4995-98C6-7B2F343DBA21}" srcOrd="0" destOrd="0" presId="urn:microsoft.com/office/officeart/2005/8/layout/radial3"/>
    <dgm:cxn modelId="{2F21F7A5-B941-41AE-AB53-0C3E171DDCD4}" type="presOf" srcId="{5ACD0492-0952-413E-BEF8-96BF282CB8CD}" destId="{DE3BD126-3240-44BE-8490-9F8358D376C6}" srcOrd="0" destOrd="0" presId="urn:microsoft.com/office/officeart/2005/8/layout/radial3"/>
    <dgm:cxn modelId="{EAF32574-A297-4D35-980A-7D65A766E97F}" srcId="{3EC774F5-25D2-4E31-A65E-39D399321ECB}" destId="{DF50B5C5-F546-4446-8854-77DADC4EC89F}" srcOrd="1" destOrd="0" parTransId="{840A450D-6C49-4C9A-BBF1-B3B4A0588C82}" sibTransId="{AB7F1FEB-2DE3-499C-864E-3906788779A4}"/>
    <dgm:cxn modelId="{488B83C8-BC20-45C1-8809-78829DD6B86F}" type="presOf" srcId="{3EC774F5-25D2-4E31-A65E-39D399321ECB}" destId="{CE38EBBD-0375-4834-AD1C-766252601274}" srcOrd="0" destOrd="0" presId="urn:microsoft.com/office/officeart/2005/8/layout/radial3"/>
    <dgm:cxn modelId="{B1F82672-96AA-4564-98E1-11F9BE1DA70D}" srcId="{F1AC38DE-80DC-4D51-A3DF-163BF50CFB3E}" destId="{3EC774F5-25D2-4E31-A65E-39D399321ECB}" srcOrd="0" destOrd="0" parTransId="{EDC438D5-7905-443F-B6DE-B4DD371DD903}" sibTransId="{DE73B066-83CD-4A90-94F3-30AF821A158B}"/>
    <dgm:cxn modelId="{5E8DD916-F9B7-424D-854D-46343769C6FA}" srcId="{3EC774F5-25D2-4E31-A65E-39D399321ECB}" destId="{DE59EB7E-BD08-4AF0-9870-67197093059D}" srcOrd="3" destOrd="0" parTransId="{0E27DF81-DEAB-466D-98FC-831E1DB95891}" sibTransId="{10675298-8818-419E-A41E-0E4A762CF43D}"/>
    <dgm:cxn modelId="{BDD61D21-3FC5-4CBA-A150-A12C64491DE3}" srcId="{3EC774F5-25D2-4E31-A65E-39D399321ECB}" destId="{5ACD0492-0952-413E-BEF8-96BF282CB8CD}" srcOrd="0" destOrd="0" parTransId="{7C9AB3BA-5B81-43D6-970D-ADFCD6DC9F2D}" sibTransId="{39988478-972D-4101-AE54-588605DB87A6}"/>
    <dgm:cxn modelId="{72002676-C34D-4850-AE07-85D312DBAA4B}" srcId="{F1AC38DE-80DC-4D51-A3DF-163BF50CFB3E}" destId="{7304A860-5EC6-4918-AC53-1346A0E04BBA}" srcOrd="1" destOrd="0" parTransId="{EFD6A0A8-0F69-444A-8045-8A3146CC5189}" sibTransId="{6C072A65-37B9-4FE4-AC71-FD8ED914962D}"/>
    <dgm:cxn modelId="{24613346-76DB-49C4-A85A-7D93849D51AF}" type="presOf" srcId="{B797292E-8705-4CCC-A57F-3AB29928308E}" destId="{DFCFB8F9-96D8-4E37-94C8-8C62B6FC37C1}" srcOrd="0" destOrd="0" presId="urn:microsoft.com/office/officeart/2005/8/layout/radial3"/>
    <dgm:cxn modelId="{BE60125C-4627-4A27-AB10-2478D6CD2398}" type="presOf" srcId="{EC82AA1F-BABF-42BF-9255-D23EE6C6D649}" destId="{EE39797D-8535-4504-877A-B0DE573D8790}" srcOrd="0" destOrd="0" presId="urn:microsoft.com/office/officeart/2005/8/layout/radial3"/>
    <dgm:cxn modelId="{B1180F13-2DCA-4C4B-BC64-AA46FE954883}" type="presOf" srcId="{D67ABD3C-FF69-4DCB-9F7D-D5FAC4F52A60}" destId="{4A6CEE5A-B3C9-49AE-B814-2BEF73E45E95}" srcOrd="0" destOrd="0" presId="urn:microsoft.com/office/officeart/2005/8/layout/radial3"/>
    <dgm:cxn modelId="{AD364F6C-69D5-448E-ADB7-49FB62FFD076}" type="presParOf" srcId="{54610D7E-FA5B-4995-98C6-7B2F343DBA21}" destId="{3A539E06-7BC4-4DED-876B-18D875D09353}" srcOrd="0" destOrd="0" presId="urn:microsoft.com/office/officeart/2005/8/layout/radial3"/>
    <dgm:cxn modelId="{D49610A8-617D-4A32-98FC-C50A41C5C826}" type="presParOf" srcId="{3A539E06-7BC4-4DED-876B-18D875D09353}" destId="{CE38EBBD-0375-4834-AD1C-766252601274}" srcOrd="0" destOrd="0" presId="urn:microsoft.com/office/officeart/2005/8/layout/radial3"/>
    <dgm:cxn modelId="{3FE11444-B28A-4940-A2B3-AC43092C23E0}" type="presParOf" srcId="{3A539E06-7BC4-4DED-876B-18D875D09353}" destId="{DE3BD126-3240-44BE-8490-9F8358D376C6}" srcOrd="1" destOrd="0" presId="urn:microsoft.com/office/officeart/2005/8/layout/radial3"/>
    <dgm:cxn modelId="{2EEE7287-5A77-47E1-AD2C-92F3A1E88CDD}" type="presParOf" srcId="{3A539E06-7BC4-4DED-876B-18D875D09353}" destId="{D9CAA7EA-F4CD-4671-BA8E-4137052FEDD2}" srcOrd="2" destOrd="0" presId="urn:microsoft.com/office/officeart/2005/8/layout/radial3"/>
    <dgm:cxn modelId="{86991017-CF1A-4F76-A8E1-010487C04B60}" type="presParOf" srcId="{3A539E06-7BC4-4DED-876B-18D875D09353}" destId="{4A6CEE5A-B3C9-49AE-B814-2BEF73E45E95}" srcOrd="3" destOrd="0" presId="urn:microsoft.com/office/officeart/2005/8/layout/radial3"/>
    <dgm:cxn modelId="{57DBD1BD-0E99-4D93-8181-C9C36055C46E}" type="presParOf" srcId="{3A539E06-7BC4-4DED-876B-18D875D09353}" destId="{E08B9764-EE45-419B-BEBF-2A26B3196B00}" srcOrd="4" destOrd="0" presId="urn:microsoft.com/office/officeart/2005/8/layout/radial3"/>
    <dgm:cxn modelId="{9E1E9456-4398-41B6-A9E1-651DF299A5F1}" type="presParOf" srcId="{3A539E06-7BC4-4DED-876B-18D875D09353}" destId="{DFCFB8F9-96D8-4E37-94C8-8C62B6FC37C1}" srcOrd="5" destOrd="0" presId="urn:microsoft.com/office/officeart/2005/8/layout/radial3"/>
    <dgm:cxn modelId="{942F73AC-C6A2-4D6B-8471-16438AEBB0D4}" type="presParOf" srcId="{3A539E06-7BC4-4DED-876B-18D875D09353}" destId="{EE39797D-8535-4504-877A-B0DE573D8790}" srcOrd="6" destOrd="0" presId="urn:microsoft.com/office/officeart/2005/8/layout/radial3"/>
  </dgm:cxnLst>
  <dgm:bg>
    <a:blipFill>
      <a:blip xmlns:r="http://schemas.openxmlformats.org/officeDocument/2006/relationships" r:embed="rId1"/>
      <a:tile tx="0" ty="0" sx="100000" sy="100000" flip="none" algn="tl"/>
    </a:blipFill>
    <a:effectLst>
      <a:innerShdw blurRad="63500" dist="50800" dir="5400000">
        <a:prstClr val="black">
          <a:alpha val="50000"/>
        </a:prstClr>
      </a:innerShdw>
    </a:effectLst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041795-9FA9-4D90-B9FF-21E11FC7A87B}" type="doc">
      <dgm:prSet loTypeId="urn:microsoft.com/office/officeart/2005/8/layout/arrow3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BF09E33-EE5E-497A-AEBE-63FA6A1E29C5}">
      <dgm:prSet phldrT="[Text]" custT="1"/>
      <dgm:spPr/>
      <dgm:t>
        <a:bodyPr/>
        <a:lstStyle/>
        <a:p>
          <a:r>
            <a:rPr lang="sr-Cyrl-RS" sz="1800" b="1" dirty="0" smtClean="0">
              <a:latin typeface="Cambria" pitchFamily="18" charset="0"/>
            </a:rPr>
            <a:t>Апсолутна поверљивост</a:t>
          </a:r>
          <a:endParaRPr lang="en-US" sz="1800" b="1" dirty="0">
            <a:latin typeface="Cambria" pitchFamily="18" charset="0"/>
          </a:endParaRPr>
        </a:p>
      </dgm:t>
    </dgm:pt>
    <dgm:pt modelId="{4B2F473B-1297-4DEB-923E-EC2DF22A5212}" type="parTrans" cxnId="{4EC3A023-1D5E-4D95-84A5-7B0C12A4E97B}">
      <dgm:prSet/>
      <dgm:spPr/>
      <dgm:t>
        <a:bodyPr/>
        <a:lstStyle/>
        <a:p>
          <a:endParaRPr lang="en-US"/>
        </a:p>
      </dgm:t>
    </dgm:pt>
    <dgm:pt modelId="{C0734156-5CF4-4ED6-A227-EC42DAC6EFA3}" type="sibTrans" cxnId="{4EC3A023-1D5E-4D95-84A5-7B0C12A4E97B}">
      <dgm:prSet/>
      <dgm:spPr/>
      <dgm:t>
        <a:bodyPr/>
        <a:lstStyle/>
        <a:p>
          <a:endParaRPr lang="en-US"/>
        </a:p>
      </dgm:t>
    </dgm:pt>
    <dgm:pt modelId="{197BA9E6-07C1-4E2D-AC4C-5E6E43002D13}">
      <dgm:prSet phldrT="[Text]"/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Условна поверљивост</a:t>
          </a:r>
          <a:endParaRPr lang="en-US" b="1" dirty="0">
            <a:latin typeface="Cambria" pitchFamily="18" charset="0"/>
          </a:endParaRPr>
        </a:p>
      </dgm:t>
    </dgm:pt>
    <dgm:pt modelId="{0664F92F-D032-4B76-B23B-D347CE70F6FA}" type="parTrans" cxnId="{E18B8876-6BEC-4F37-81F4-FD73E41D31D7}">
      <dgm:prSet/>
      <dgm:spPr/>
      <dgm:t>
        <a:bodyPr/>
        <a:lstStyle/>
        <a:p>
          <a:endParaRPr lang="en-US"/>
        </a:p>
      </dgm:t>
    </dgm:pt>
    <dgm:pt modelId="{FF067FC1-BCEF-4227-BD7C-7FD993160269}" type="sibTrans" cxnId="{E18B8876-6BEC-4F37-81F4-FD73E41D31D7}">
      <dgm:prSet/>
      <dgm:spPr/>
      <dgm:t>
        <a:bodyPr/>
        <a:lstStyle/>
        <a:p>
          <a:endParaRPr lang="en-US"/>
        </a:p>
      </dgm:t>
    </dgm:pt>
    <dgm:pt modelId="{37F6426C-5646-4149-92E5-FC4FC9189F5E}" type="pres">
      <dgm:prSet presAssocID="{F8041795-9FA9-4D90-B9FF-21E11FC7A87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3A2A5D-8469-422F-9179-6CB21CA74A66}" type="pres">
      <dgm:prSet presAssocID="{F8041795-9FA9-4D90-B9FF-21E11FC7A87B}" presName="divider" presStyleLbl="fgShp" presStyleIdx="0" presStyleCnt="1"/>
      <dgm:spPr/>
    </dgm:pt>
    <dgm:pt modelId="{3D4B70D3-2EC7-4A91-B03E-1FCCFFB2C585}" type="pres">
      <dgm:prSet presAssocID="{ABF09E33-EE5E-497A-AEBE-63FA6A1E29C5}" presName="downArrow" presStyleLbl="node1" presStyleIdx="0" presStyleCnt="2"/>
      <dgm:spPr/>
    </dgm:pt>
    <dgm:pt modelId="{1F23E331-21A9-48D4-A117-CD959E4B5F69}" type="pres">
      <dgm:prSet presAssocID="{ABF09E33-EE5E-497A-AEBE-63FA6A1E29C5}" presName="downArrowText" presStyleLbl="revTx" presStyleIdx="0" presStyleCnt="2" custScaleX="143347" custScaleY="1084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079BA-2493-478A-8F33-3A62403034DE}" type="pres">
      <dgm:prSet presAssocID="{197BA9E6-07C1-4E2D-AC4C-5E6E43002D13}" presName="upArrow" presStyleLbl="node1" presStyleIdx="1" presStyleCnt="2"/>
      <dgm:spPr/>
    </dgm:pt>
    <dgm:pt modelId="{5FD433F0-9226-4C86-8F09-5F545CE16BB5}" type="pres">
      <dgm:prSet presAssocID="{197BA9E6-07C1-4E2D-AC4C-5E6E43002D13}" presName="upArrowText" presStyleLbl="revTx" presStyleIdx="1" presStyleCnt="2" custScaleX="118750" custScaleY="955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256111-1BFA-4482-A3EA-E77EB66D5355}" type="presOf" srcId="{197BA9E6-07C1-4E2D-AC4C-5E6E43002D13}" destId="{5FD433F0-9226-4C86-8F09-5F545CE16BB5}" srcOrd="0" destOrd="0" presId="urn:microsoft.com/office/officeart/2005/8/layout/arrow3"/>
    <dgm:cxn modelId="{C4364E10-0923-42F9-92B9-9B15FD64725E}" type="presOf" srcId="{ABF09E33-EE5E-497A-AEBE-63FA6A1E29C5}" destId="{1F23E331-21A9-48D4-A117-CD959E4B5F69}" srcOrd="0" destOrd="0" presId="urn:microsoft.com/office/officeart/2005/8/layout/arrow3"/>
    <dgm:cxn modelId="{4EC3A023-1D5E-4D95-84A5-7B0C12A4E97B}" srcId="{F8041795-9FA9-4D90-B9FF-21E11FC7A87B}" destId="{ABF09E33-EE5E-497A-AEBE-63FA6A1E29C5}" srcOrd="0" destOrd="0" parTransId="{4B2F473B-1297-4DEB-923E-EC2DF22A5212}" sibTransId="{C0734156-5CF4-4ED6-A227-EC42DAC6EFA3}"/>
    <dgm:cxn modelId="{5BCC7971-75E5-4E4E-9AB4-E4B8304DB665}" type="presOf" srcId="{F8041795-9FA9-4D90-B9FF-21E11FC7A87B}" destId="{37F6426C-5646-4149-92E5-FC4FC9189F5E}" srcOrd="0" destOrd="0" presId="urn:microsoft.com/office/officeart/2005/8/layout/arrow3"/>
    <dgm:cxn modelId="{E18B8876-6BEC-4F37-81F4-FD73E41D31D7}" srcId="{F8041795-9FA9-4D90-B9FF-21E11FC7A87B}" destId="{197BA9E6-07C1-4E2D-AC4C-5E6E43002D13}" srcOrd="1" destOrd="0" parTransId="{0664F92F-D032-4B76-B23B-D347CE70F6FA}" sibTransId="{FF067FC1-BCEF-4227-BD7C-7FD993160269}"/>
    <dgm:cxn modelId="{6472F073-5980-4647-A1CA-95EF8F590D0A}" type="presParOf" srcId="{37F6426C-5646-4149-92E5-FC4FC9189F5E}" destId="{343A2A5D-8469-422F-9179-6CB21CA74A66}" srcOrd="0" destOrd="0" presId="urn:microsoft.com/office/officeart/2005/8/layout/arrow3"/>
    <dgm:cxn modelId="{2FF93681-8249-40F6-90EC-08DC384651B3}" type="presParOf" srcId="{37F6426C-5646-4149-92E5-FC4FC9189F5E}" destId="{3D4B70D3-2EC7-4A91-B03E-1FCCFFB2C585}" srcOrd="1" destOrd="0" presId="urn:microsoft.com/office/officeart/2005/8/layout/arrow3"/>
    <dgm:cxn modelId="{09C31983-E00F-425B-B7B9-5A3011D9EF4F}" type="presParOf" srcId="{37F6426C-5646-4149-92E5-FC4FC9189F5E}" destId="{1F23E331-21A9-48D4-A117-CD959E4B5F69}" srcOrd="2" destOrd="0" presId="urn:microsoft.com/office/officeart/2005/8/layout/arrow3"/>
    <dgm:cxn modelId="{8539E6C8-B0B5-4349-8FEE-5C34BA832E0B}" type="presParOf" srcId="{37F6426C-5646-4149-92E5-FC4FC9189F5E}" destId="{17D079BA-2493-478A-8F33-3A62403034DE}" srcOrd="3" destOrd="0" presId="urn:microsoft.com/office/officeart/2005/8/layout/arrow3"/>
    <dgm:cxn modelId="{BFAFC787-E872-442E-B2F4-6E45CEE906C7}" type="presParOf" srcId="{37F6426C-5646-4149-92E5-FC4FC9189F5E}" destId="{5FD433F0-9226-4C86-8F09-5F545CE16BB5}" srcOrd="4" destOrd="0" presId="urn:microsoft.com/office/officeart/2005/8/layout/arrow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81F476-806B-409C-B664-3469A1576C36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</dgm:pt>
    <dgm:pt modelId="{A4E38012-4A74-4B8B-B1C7-4FB3E042330F}">
      <dgm:prSet phldrT="[Text]" custT="1"/>
      <dgm:spPr/>
      <dgm:t>
        <a:bodyPr/>
        <a:lstStyle/>
        <a:p>
          <a:r>
            <a:rPr lang="sr-Cyrl-RS" sz="2000" dirty="0" smtClean="0">
              <a:latin typeface="Cambria" pitchFamily="18" charset="0"/>
            </a:rPr>
            <a:t>Здравствена заштита</a:t>
          </a:r>
          <a:endParaRPr lang="en-US" sz="2000" dirty="0">
            <a:latin typeface="Cambria" pitchFamily="18" charset="0"/>
          </a:endParaRPr>
        </a:p>
      </dgm:t>
    </dgm:pt>
    <dgm:pt modelId="{684AD6C5-79AE-410E-94C1-E8F513D0D909}" type="parTrans" cxnId="{A9957FD1-03FC-43EA-A237-B07DC625DC6B}">
      <dgm:prSet/>
      <dgm:spPr/>
      <dgm:t>
        <a:bodyPr/>
        <a:lstStyle/>
        <a:p>
          <a:endParaRPr lang="en-US"/>
        </a:p>
      </dgm:t>
    </dgm:pt>
    <dgm:pt modelId="{F9BE18CA-F40E-4346-A2F5-B00FAE0F8E33}" type="sibTrans" cxnId="{A9957FD1-03FC-43EA-A237-B07DC625DC6B}">
      <dgm:prSet/>
      <dgm:spPr/>
      <dgm:t>
        <a:bodyPr/>
        <a:lstStyle/>
        <a:p>
          <a:endParaRPr lang="en-US"/>
        </a:p>
      </dgm:t>
    </dgm:pt>
    <dgm:pt modelId="{B479A3D0-0B12-4C3E-B17A-25B2DAEF28AC}">
      <dgm:prSet phldrT="[Text]" custT="1"/>
      <dgm:spPr/>
      <dgm:t>
        <a:bodyPr/>
        <a:lstStyle/>
        <a:p>
          <a:r>
            <a:rPr lang="sr-Cyrl-RS" sz="2000" dirty="0" smtClean="0">
              <a:latin typeface="Cambria" pitchFamily="18" charset="0"/>
            </a:rPr>
            <a:t>Социјална права</a:t>
          </a:r>
          <a:endParaRPr lang="en-US" sz="2000" dirty="0">
            <a:latin typeface="Cambria" pitchFamily="18" charset="0"/>
          </a:endParaRPr>
        </a:p>
      </dgm:t>
    </dgm:pt>
    <dgm:pt modelId="{6747BD27-876A-4D6A-8176-85E826FE62F8}" type="parTrans" cxnId="{7FFB99F6-C1BC-414F-9B8F-1A02AF031FAC}">
      <dgm:prSet/>
      <dgm:spPr/>
      <dgm:t>
        <a:bodyPr/>
        <a:lstStyle/>
        <a:p>
          <a:endParaRPr lang="en-US"/>
        </a:p>
      </dgm:t>
    </dgm:pt>
    <dgm:pt modelId="{5AC2E683-7E48-4757-911B-827ABAEDF523}" type="sibTrans" cxnId="{7FFB99F6-C1BC-414F-9B8F-1A02AF031FAC}">
      <dgm:prSet/>
      <dgm:spPr/>
      <dgm:t>
        <a:bodyPr/>
        <a:lstStyle/>
        <a:p>
          <a:endParaRPr lang="en-US"/>
        </a:p>
      </dgm:t>
    </dgm:pt>
    <dgm:pt modelId="{A1AD0BB0-E559-48EC-A2CE-8068EC0A17B5}">
      <dgm:prSet phldrT="[Text]" custT="1"/>
      <dgm:spPr/>
      <dgm:t>
        <a:bodyPr/>
        <a:lstStyle/>
        <a:p>
          <a:r>
            <a:rPr lang="sr-Cyrl-RS" sz="2000" dirty="0" smtClean="0">
              <a:latin typeface="Cambria" pitchFamily="18" charset="0"/>
            </a:rPr>
            <a:t>Право на рад и радни односи</a:t>
          </a:r>
          <a:endParaRPr lang="en-US" sz="2000" dirty="0">
            <a:latin typeface="Cambria" pitchFamily="18" charset="0"/>
          </a:endParaRPr>
        </a:p>
      </dgm:t>
    </dgm:pt>
    <dgm:pt modelId="{C468F285-66C7-46C9-92D8-8B702D35FBBF}" type="parTrans" cxnId="{2A4B6CB1-3796-476B-BC9A-B089CC2E0D1B}">
      <dgm:prSet/>
      <dgm:spPr/>
      <dgm:t>
        <a:bodyPr/>
        <a:lstStyle/>
        <a:p>
          <a:endParaRPr lang="en-US"/>
        </a:p>
      </dgm:t>
    </dgm:pt>
    <dgm:pt modelId="{A2B9E8FC-DC04-41B2-BD15-BC612E965871}" type="sibTrans" cxnId="{2A4B6CB1-3796-476B-BC9A-B089CC2E0D1B}">
      <dgm:prSet/>
      <dgm:spPr/>
      <dgm:t>
        <a:bodyPr/>
        <a:lstStyle/>
        <a:p>
          <a:endParaRPr lang="en-US"/>
        </a:p>
      </dgm:t>
    </dgm:pt>
    <dgm:pt modelId="{E937A320-9E4B-41CE-AD0B-6B51B3E35B57}" type="pres">
      <dgm:prSet presAssocID="{AD81F476-806B-409C-B664-3469A1576C36}" presName="compositeShape" presStyleCnt="0">
        <dgm:presLayoutVars>
          <dgm:chMax val="7"/>
          <dgm:dir/>
          <dgm:resizeHandles val="exact"/>
        </dgm:presLayoutVars>
      </dgm:prSet>
      <dgm:spPr/>
    </dgm:pt>
    <dgm:pt modelId="{A3156F5C-034C-4F6C-A05B-55452036ABBD}" type="pres">
      <dgm:prSet presAssocID="{A4E38012-4A74-4B8B-B1C7-4FB3E042330F}" presName="circ1" presStyleLbl="vennNode1" presStyleIdx="0" presStyleCnt="3"/>
      <dgm:spPr/>
      <dgm:t>
        <a:bodyPr/>
        <a:lstStyle/>
        <a:p>
          <a:endParaRPr lang="en-US"/>
        </a:p>
      </dgm:t>
    </dgm:pt>
    <dgm:pt modelId="{5F7734A1-E38E-4483-9865-7D204DC4C2F5}" type="pres">
      <dgm:prSet presAssocID="{A4E38012-4A74-4B8B-B1C7-4FB3E042330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1D3E94-EE40-4C00-8EFD-0EDE183236D5}" type="pres">
      <dgm:prSet presAssocID="{B479A3D0-0B12-4C3E-B17A-25B2DAEF28AC}" presName="circ2" presStyleLbl="vennNode1" presStyleIdx="1" presStyleCnt="3"/>
      <dgm:spPr/>
      <dgm:t>
        <a:bodyPr/>
        <a:lstStyle/>
        <a:p>
          <a:endParaRPr lang="en-US"/>
        </a:p>
      </dgm:t>
    </dgm:pt>
    <dgm:pt modelId="{93B108FC-C86F-43DA-AF83-822CC2B708E2}" type="pres">
      <dgm:prSet presAssocID="{B479A3D0-0B12-4C3E-B17A-25B2DAEF28A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90DEA-D0D2-415C-A38D-7CB4ACA1D8D2}" type="pres">
      <dgm:prSet presAssocID="{A1AD0BB0-E559-48EC-A2CE-8068EC0A17B5}" presName="circ3" presStyleLbl="vennNode1" presStyleIdx="2" presStyleCnt="3"/>
      <dgm:spPr/>
      <dgm:t>
        <a:bodyPr/>
        <a:lstStyle/>
        <a:p>
          <a:endParaRPr lang="en-US"/>
        </a:p>
      </dgm:t>
    </dgm:pt>
    <dgm:pt modelId="{6B8C5605-ED78-40C6-A833-CF1B2CB91F7B}" type="pres">
      <dgm:prSet presAssocID="{A1AD0BB0-E559-48EC-A2CE-8068EC0A17B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9F6A61-AF51-4F0B-8ADC-42302FDEC4FA}" type="presOf" srcId="{A1AD0BB0-E559-48EC-A2CE-8068EC0A17B5}" destId="{0E090DEA-D0D2-415C-A38D-7CB4ACA1D8D2}" srcOrd="0" destOrd="0" presId="urn:microsoft.com/office/officeart/2005/8/layout/venn1"/>
    <dgm:cxn modelId="{288E7815-C365-442D-83C0-3A82A14DB443}" type="presOf" srcId="{B479A3D0-0B12-4C3E-B17A-25B2DAEF28AC}" destId="{93B108FC-C86F-43DA-AF83-822CC2B708E2}" srcOrd="1" destOrd="0" presId="urn:microsoft.com/office/officeart/2005/8/layout/venn1"/>
    <dgm:cxn modelId="{A9957FD1-03FC-43EA-A237-B07DC625DC6B}" srcId="{AD81F476-806B-409C-B664-3469A1576C36}" destId="{A4E38012-4A74-4B8B-B1C7-4FB3E042330F}" srcOrd="0" destOrd="0" parTransId="{684AD6C5-79AE-410E-94C1-E8F513D0D909}" sibTransId="{F9BE18CA-F40E-4346-A2F5-B00FAE0F8E33}"/>
    <dgm:cxn modelId="{2A4B6CB1-3796-476B-BC9A-B089CC2E0D1B}" srcId="{AD81F476-806B-409C-B664-3469A1576C36}" destId="{A1AD0BB0-E559-48EC-A2CE-8068EC0A17B5}" srcOrd="2" destOrd="0" parTransId="{C468F285-66C7-46C9-92D8-8B702D35FBBF}" sibTransId="{A2B9E8FC-DC04-41B2-BD15-BC612E965871}"/>
    <dgm:cxn modelId="{91EAC968-E9D7-4F15-BBE5-B09CA4F4282C}" type="presOf" srcId="{A4E38012-4A74-4B8B-B1C7-4FB3E042330F}" destId="{5F7734A1-E38E-4483-9865-7D204DC4C2F5}" srcOrd="1" destOrd="0" presId="urn:microsoft.com/office/officeart/2005/8/layout/venn1"/>
    <dgm:cxn modelId="{186D2839-B773-47AF-8F72-59C2B3E236DF}" type="presOf" srcId="{A4E38012-4A74-4B8B-B1C7-4FB3E042330F}" destId="{A3156F5C-034C-4F6C-A05B-55452036ABBD}" srcOrd="0" destOrd="0" presId="urn:microsoft.com/office/officeart/2005/8/layout/venn1"/>
    <dgm:cxn modelId="{3213AF98-12B5-420A-9E17-36178A3BC13D}" type="presOf" srcId="{B479A3D0-0B12-4C3E-B17A-25B2DAEF28AC}" destId="{901D3E94-EE40-4C00-8EFD-0EDE183236D5}" srcOrd="0" destOrd="0" presId="urn:microsoft.com/office/officeart/2005/8/layout/venn1"/>
    <dgm:cxn modelId="{C778C5A8-C785-447E-9BB2-EFA14DB435C8}" type="presOf" srcId="{AD81F476-806B-409C-B664-3469A1576C36}" destId="{E937A320-9E4B-41CE-AD0B-6B51B3E35B57}" srcOrd="0" destOrd="0" presId="urn:microsoft.com/office/officeart/2005/8/layout/venn1"/>
    <dgm:cxn modelId="{F191F982-13CD-4531-8CA9-E0BAA98615BA}" type="presOf" srcId="{A1AD0BB0-E559-48EC-A2CE-8068EC0A17B5}" destId="{6B8C5605-ED78-40C6-A833-CF1B2CB91F7B}" srcOrd="1" destOrd="0" presId="urn:microsoft.com/office/officeart/2005/8/layout/venn1"/>
    <dgm:cxn modelId="{7FFB99F6-C1BC-414F-9B8F-1A02AF031FAC}" srcId="{AD81F476-806B-409C-B664-3469A1576C36}" destId="{B479A3D0-0B12-4C3E-B17A-25B2DAEF28AC}" srcOrd="1" destOrd="0" parTransId="{6747BD27-876A-4D6A-8176-85E826FE62F8}" sibTransId="{5AC2E683-7E48-4757-911B-827ABAEDF523}"/>
    <dgm:cxn modelId="{642CB3AA-77EC-4F89-ADAA-251C6A33F84A}" type="presParOf" srcId="{E937A320-9E4B-41CE-AD0B-6B51B3E35B57}" destId="{A3156F5C-034C-4F6C-A05B-55452036ABBD}" srcOrd="0" destOrd="0" presId="urn:microsoft.com/office/officeart/2005/8/layout/venn1"/>
    <dgm:cxn modelId="{452111DA-6CF2-4340-8073-3A0ED8014DD5}" type="presParOf" srcId="{E937A320-9E4B-41CE-AD0B-6B51B3E35B57}" destId="{5F7734A1-E38E-4483-9865-7D204DC4C2F5}" srcOrd="1" destOrd="0" presId="urn:microsoft.com/office/officeart/2005/8/layout/venn1"/>
    <dgm:cxn modelId="{B34D6B22-DC83-4D0D-8349-62CEFFCE9703}" type="presParOf" srcId="{E937A320-9E4B-41CE-AD0B-6B51B3E35B57}" destId="{901D3E94-EE40-4C00-8EFD-0EDE183236D5}" srcOrd="2" destOrd="0" presId="urn:microsoft.com/office/officeart/2005/8/layout/venn1"/>
    <dgm:cxn modelId="{31801C35-F2C3-4C9B-8DF2-1D2A8C8CEF3F}" type="presParOf" srcId="{E937A320-9E4B-41CE-AD0B-6B51B3E35B57}" destId="{93B108FC-C86F-43DA-AF83-822CC2B708E2}" srcOrd="3" destOrd="0" presId="urn:microsoft.com/office/officeart/2005/8/layout/venn1"/>
    <dgm:cxn modelId="{E4B004C1-2E76-414F-8390-A5343443AF52}" type="presParOf" srcId="{E937A320-9E4B-41CE-AD0B-6B51B3E35B57}" destId="{0E090DEA-D0D2-415C-A38D-7CB4ACA1D8D2}" srcOrd="4" destOrd="0" presId="urn:microsoft.com/office/officeart/2005/8/layout/venn1"/>
    <dgm:cxn modelId="{25C9FA45-B8EA-478D-91B9-331B8719F135}" type="presParOf" srcId="{E937A320-9E4B-41CE-AD0B-6B51B3E35B57}" destId="{6B8C5605-ED78-40C6-A833-CF1B2CB91F7B}" srcOrd="5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28C5C7-3CAF-4010-859E-64F6AD4D1FFD}" type="doc">
      <dgm:prSet loTypeId="urn:microsoft.com/office/officeart/2005/8/layout/chevron1" loCatId="process" qsTypeId="urn:microsoft.com/office/officeart/2005/8/quickstyle/simple1" qsCatId="simple" csTypeId="urn:microsoft.com/office/officeart/2005/8/colors/accent3_4" csCatId="accent3" phldr="1"/>
      <dgm:spPr/>
    </dgm:pt>
    <dgm:pt modelId="{CF6C4126-2FB9-46D3-A962-FCFDAE34781A}">
      <dgm:prSet phldrT="[Text]"/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Незнање</a:t>
          </a:r>
          <a:endParaRPr lang="en-US" b="1" dirty="0">
            <a:latin typeface="Cambria" pitchFamily="18" charset="0"/>
          </a:endParaRPr>
        </a:p>
      </dgm:t>
    </dgm:pt>
    <dgm:pt modelId="{F993B05A-1F21-4586-A48B-90AF375D8CCA}" type="parTrans" cxnId="{FAEABDF3-E9EE-4E96-9259-0A1C2211C0CE}">
      <dgm:prSet/>
      <dgm:spPr/>
      <dgm:t>
        <a:bodyPr/>
        <a:lstStyle/>
        <a:p>
          <a:endParaRPr lang="en-US"/>
        </a:p>
      </dgm:t>
    </dgm:pt>
    <dgm:pt modelId="{3BDE2018-25FA-4747-A1B3-DADD02AEDC0A}" type="sibTrans" cxnId="{FAEABDF3-E9EE-4E96-9259-0A1C2211C0CE}">
      <dgm:prSet/>
      <dgm:spPr/>
      <dgm:t>
        <a:bodyPr/>
        <a:lstStyle/>
        <a:p>
          <a:endParaRPr lang="en-US"/>
        </a:p>
      </dgm:t>
    </dgm:pt>
    <dgm:pt modelId="{F7D1C800-3DCE-4C0E-B884-187261524D16}">
      <dgm:prSet phldrT="[Text]"/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Ставови</a:t>
          </a:r>
          <a:endParaRPr lang="en-US" b="1" dirty="0">
            <a:latin typeface="Cambria" pitchFamily="18" charset="0"/>
          </a:endParaRPr>
        </a:p>
      </dgm:t>
    </dgm:pt>
    <dgm:pt modelId="{80801657-4311-4BDC-B65E-56C556D94E0E}" type="parTrans" cxnId="{526C25E3-F840-4C3B-9D0E-78715E3BD75A}">
      <dgm:prSet/>
      <dgm:spPr/>
      <dgm:t>
        <a:bodyPr/>
        <a:lstStyle/>
        <a:p>
          <a:endParaRPr lang="en-US"/>
        </a:p>
      </dgm:t>
    </dgm:pt>
    <dgm:pt modelId="{DD37F396-9027-401E-8B84-A02D5B7517CF}" type="sibTrans" cxnId="{526C25E3-F840-4C3B-9D0E-78715E3BD75A}">
      <dgm:prSet/>
      <dgm:spPr/>
      <dgm:t>
        <a:bodyPr/>
        <a:lstStyle/>
        <a:p>
          <a:endParaRPr lang="en-US"/>
        </a:p>
      </dgm:t>
    </dgm:pt>
    <dgm:pt modelId="{3B986B6A-89FF-4B69-A9E3-2AF7C47F471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Предрасуде</a:t>
          </a:r>
          <a:endParaRPr lang="en-US" b="1" dirty="0">
            <a:latin typeface="Cambria" pitchFamily="18" charset="0"/>
          </a:endParaRPr>
        </a:p>
      </dgm:t>
    </dgm:pt>
    <dgm:pt modelId="{DE823132-BA0B-426C-8F33-C6C84E4860C0}" type="parTrans" cxnId="{6DC130BB-A429-43ED-BB49-1FD108F05A9E}">
      <dgm:prSet/>
      <dgm:spPr/>
      <dgm:t>
        <a:bodyPr/>
        <a:lstStyle/>
        <a:p>
          <a:endParaRPr lang="en-US"/>
        </a:p>
      </dgm:t>
    </dgm:pt>
    <dgm:pt modelId="{D5EF33EA-F682-4769-B916-1561DFE18778}" type="sibTrans" cxnId="{6DC130BB-A429-43ED-BB49-1FD108F05A9E}">
      <dgm:prSet/>
      <dgm:spPr/>
      <dgm:t>
        <a:bodyPr/>
        <a:lstStyle/>
        <a:p>
          <a:endParaRPr lang="en-US"/>
        </a:p>
      </dgm:t>
    </dgm:pt>
    <dgm:pt modelId="{926D90E8-6299-4EA1-9765-C73D75CA932D}">
      <dgm:prSet phldrT="[Text]"/>
      <dgm:spPr/>
      <dgm:t>
        <a:bodyPr/>
        <a:lstStyle/>
        <a:p>
          <a:r>
            <a:rPr lang="sr-Cyrl-RS" b="1" dirty="0" smtClean="0">
              <a:latin typeface="Cambria" pitchFamily="18" charset="0"/>
            </a:rPr>
            <a:t>Погрешно тумачење т.ј. дискриминација</a:t>
          </a:r>
          <a:endParaRPr lang="en-US" b="1" dirty="0">
            <a:latin typeface="Cambria" pitchFamily="18" charset="0"/>
          </a:endParaRPr>
        </a:p>
      </dgm:t>
    </dgm:pt>
    <dgm:pt modelId="{D5D78B58-4E1C-4DAD-A5D5-CEB3FAE2B30F}" type="parTrans" cxnId="{3C33D704-C3DF-4769-838C-2AE6EA83D295}">
      <dgm:prSet/>
      <dgm:spPr/>
      <dgm:t>
        <a:bodyPr/>
        <a:lstStyle/>
        <a:p>
          <a:endParaRPr lang="en-US"/>
        </a:p>
      </dgm:t>
    </dgm:pt>
    <dgm:pt modelId="{633F8286-D9CA-43B6-A919-9E215A92D69E}" type="sibTrans" cxnId="{3C33D704-C3DF-4769-838C-2AE6EA83D295}">
      <dgm:prSet/>
      <dgm:spPr/>
      <dgm:t>
        <a:bodyPr/>
        <a:lstStyle/>
        <a:p>
          <a:endParaRPr lang="en-US"/>
        </a:p>
      </dgm:t>
    </dgm:pt>
    <dgm:pt modelId="{039B1D3F-1ABB-4451-96E3-15268A7A46BF}" type="pres">
      <dgm:prSet presAssocID="{C828C5C7-3CAF-4010-859E-64F6AD4D1FFD}" presName="Name0" presStyleCnt="0">
        <dgm:presLayoutVars>
          <dgm:dir/>
          <dgm:animLvl val="lvl"/>
          <dgm:resizeHandles val="exact"/>
        </dgm:presLayoutVars>
      </dgm:prSet>
      <dgm:spPr/>
    </dgm:pt>
    <dgm:pt modelId="{40D11532-091A-4819-8028-E539A7EB4608}" type="pres">
      <dgm:prSet presAssocID="{CF6C4126-2FB9-46D3-A962-FCFDAE34781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AA6BD6-766F-4BE5-8A05-549DB53F4A40}" type="pres">
      <dgm:prSet presAssocID="{3BDE2018-25FA-4747-A1B3-DADD02AEDC0A}" presName="parTxOnlySpace" presStyleCnt="0"/>
      <dgm:spPr/>
    </dgm:pt>
    <dgm:pt modelId="{363E71BA-E55E-429E-98B0-E9530D700BAB}" type="pres">
      <dgm:prSet presAssocID="{F7D1C800-3DCE-4C0E-B884-187261524D16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19DFA0-873F-4790-A612-6C90650B72D3}" type="pres">
      <dgm:prSet presAssocID="{DD37F396-9027-401E-8B84-A02D5B7517CF}" presName="parTxOnlySpace" presStyleCnt="0"/>
      <dgm:spPr/>
    </dgm:pt>
    <dgm:pt modelId="{E1A1757A-769D-43FA-9E33-784DAF7EB187}" type="pres">
      <dgm:prSet presAssocID="{3B986B6A-89FF-4B69-A9E3-2AF7C47F4719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2AACAA-CC58-4DE2-B5C1-37EC7E31D1A0}" type="pres">
      <dgm:prSet presAssocID="{D5EF33EA-F682-4769-B916-1561DFE18778}" presName="parTxOnlySpace" presStyleCnt="0"/>
      <dgm:spPr/>
    </dgm:pt>
    <dgm:pt modelId="{44965E81-EFB4-4B31-98E9-99958FDE87CA}" type="pres">
      <dgm:prSet presAssocID="{926D90E8-6299-4EA1-9765-C73D75CA932D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6C25E3-F840-4C3B-9D0E-78715E3BD75A}" srcId="{C828C5C7-3CAF-4010-859E-64F6AD4D1FFD}" destId="{F7D1C800-3DCE-4C0E-B884-187261524D16}" srcOrd="1" destOrd="0" parTransId="{80801657-4311-4BDC-B65E-56C556D94E0E}" sibTransId="{DD37F396-9027-401E-8B84-A02D5B7517CF}"/>
    <dgm:cxn modelId="{FAEABDF3-E9EE-4E96-9259-0A1C2211C0CE}" srcId="{C828C5C7-3CAF-4010-859E-64F6AD4D1FFD}" destId="{CF6C4126-2FB9-46D3-A962-FCFDAE34781A}" srcOrd="0" destOrd="0" parTransId="{F993B05A-1F21-4586-A48B-90AF375D8CCA}" sibTransId="{3BDE2018-25FA-4747-A1B3-DADD02AEDC0A}"/>
    <dgm:cxn modelId="{23C6B7E6-843B-494D-837D-DFCAA1F6B437}" type="presOf" srcId="{3B986B6A-89FF-4B69-A9E3-2AF7C47F4719}" destId="{E1A1757A-769D-43FA-9E33-784DAF7EB187}" srcOrd="0" destOrd="0" presId="urn:microsoft.com/office/officeart/2005/8/layout/chevron1"/>
    <dgm:cxn modelId="{3C33D704-C3DF-4769-838C-2AE6EA83D295}" srcId="{C828C5C7-3CAF-4010-859E-64F6AD4D1FFD}" destId="{926D90E8-6299-4EA1-9765-C73D75CA932D}" srcOrd="3" destOrd="0" parTransId="{D5D78B58-4E1C-4DAD-A5D5-CEB3FAE2B30F}" sibTransId="{633F8286-D9CA-43B6-A919-9E215A92D69E}"/>
    <dgm:cxn modelId="{5C5E0111-FF80-4C69-8048-6130BEF99AEC}" type="presOf" srcId="{CF6C4126-2FB9-46D3-A962-FCFDAE34781A}" destId="{40D11532-091A-4819-8028-E539A7EB4608}" srcOrd="0" destOrd="0" presId="urn:microsoft.com/office/officeart/2005/8/layout/chevron1"/>
    <dgm:cxn modelId="{4BB621EB-9664-4714-A971-7392382D24D9}" type="presOf" srcId="{F7D1C800-3DCE-4C0E-B884-187261524D16}" destId="{363E71BA-E55E-429E-98B0-E9530D700BAB}" srcOrd="0" destOrd="0" presId="urn:microsoft.com/office/officeart/2005/8/layout/chevron1"/>
    <dgm:cxn modelId="{DA386AEA-4EB1-43DB-A1D0-D2AE096728B4}" type="presOf" srcId="{926D90E8-6299-4EA1-9765-C73D75CA932D}" destId="{44965E81-EFB4-4B31-98E9-99958FDE87CA}" srcOrd="0" destOrd="0" presId="urn:microsoft.com/office/officeart/2005/8/layout/chevron1"/>
    <dgm:cxn modelId="{6DC130BB-A429-43ED-BB49-1FD108F05A9E}" srcId="{C828C5C7-3CAF-4010-859E-64F6AD4D1FFD}" destId="{3B986B6A-89FF-4B69-A9E3-2AF7C47F4719}" srcOrd="2" destOrd="0" parTransId="{DE823132-BA0B-426C-8F33-C6C84E4860C0}" sibTransId="{D5EF33EA-F682-4769-B916-1561DFE18778}"/>
    <dgm:cxn modelId="{7BECEF45-5890-456D-A7ED-702BCE4CC0DD}" type="presOf" srcId="{C828C5C7-3CAF-4010-859E-64F6AD4D1FFD}" destId="{039B1D3F-1ABB-4451-96E3-15268A7A46BF}" srcOrd="0" destOrd="0" presId="urn:microsoft.com/office/officeart/2005/8/layout/chevron1"/>
    <dgm:cxn modelId="{01A6E626-991E-4C48-A7AE-66053AFBB071}" type="presParOf" srcId="{039B1D3F-1ABB-4451-96E3-15268A7A46BF}" destId="{40D11532-091A-4819-8028-E539A7EB4608}" srcOrd="0" destOrd="0" presId="urn:microsoft.com/office/officeart/2005/8/layout/chevron1"/>
    <dgm:cxn modelId="{23BB9CC4-3331-4C8C-9260-8A49F9565B42}" type="presParOf" srcId="{039B1D3F-1ABB-4451-96E3-15268A7A46BF}" destId="{02AA6BD6-766F-4BE5-8A05-549DB53F4A40}" srcOrd="1" destOrd="0" presId="urn:microsoft.com/office/officeart/2005/8/layout/chevron1"/>
    <dgm:cxn modelId="{98D200ED-E78C-4F69-969E-94371DD98FD4}" type="presParOf" srcId="{039B1D3F-1ABB-4451-96E3-15268A7A46BF}" destId="{363E71BA-E55E-429E-98B0-E9530D700BAB}" srcOrd="2" destOrd="0" presId="urn:microsoft.com/office/officeart/2005/8/layout/chevron1"/>
    <dgm:cxn modelId="{DFCAC87E-7769-4B1E-BA9D-6B84F1D9D922}" type="presParOf" srcId="{039B1D3F-1ABB-4451-96E3-15268A7A46BF}" destId="{2B19DFA0-873F-4790-A612-6C90650B72D3}" srcOrd="3" destOrd="0" presId="urn:microsoft.com/office/officeart/2005/8/layout/chevron1"/>
    <dgm:cxn modelId="{CCF5C8A8-3F68-40BA-9C39-6A46A2931C07}" type="presParOf" srcId="{039B1D3F-1ABB-4451-96E3-15268A7A46BF}" destId="{E1A1757A-769D-43FA-9E33-784DAF7EB187}" srcOrd="4" destOrd="0" presId="urn:microsoft.com/office/officeart/2005/8/layout/chevron1"/>
    <dgm:cxn modelId="{B9F684F7-A110-497C-A1B7-E997ED0E1259}" type="presParOf" srcId="{039B1D3F-1ABB-4451-96E3-15268A7A46BF}" destId="{DB2AACAA-CC58-4DE2-B5C1-37EC7E31D1A0}" srcOrd="5" destOrd="0" presId="urn:microsoft.com/office/officeart/2005/8/layout/chevron1"/>
    <dgm:cxn modelId="{11903A2B-81A0-4DC9-ACE1-CB928D9E75DE}" type="presParOf" srcId="{039B1D3F-1ABB-4451-96E3-15268A7A46BF}" destId="{44965E81-EFB4-4B31-98E9-99958FDE87CA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32733A-50FE-4876-8587-9E4F2D4CD5DE}">
      <dsp:nvSpPr>
        <dsp:cNvPr id="0" name=""/>
        <dsp:cNvSpPr/>
      </dsp:nvSpPr>
      <dsp:spPr>
        <a:xfrm>
          <a:off x="1080161" y="41449"/>
          <a:ext cx="2155380" cy="215538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b="1" kern="1200" dirty="0" smtClean="0"/>
            <a:t>Аутономија</a:t>
          </a:r>
          <a:endParaRPr lang="en-US" sz="1400" b="1" kern="1200" dirty="0"/>
        </a:p>
      </dsp:txBody>
      <dsp:txXfrm>
        <a:off x="1328859" y="331597"/>
        <a:ext cx="1657985" cy="683918"/>
      </dsp:txXfrm>
    </dsp:sp>
    <dsp:sp modelId="{C75D8D33-6719-48D1-B1CE-E267ED06B6CC}">
      <dsp:nvSpPr>
        <dsp:cNvPr id="0" name=""/>
        <dsp:cNvSpPr/>
      </dsp:nvSpPr>
      <dsp:spPr>
        <a:xfrm>
          <a:off x="1968604" y="931530"/>
          <a:ext cx="2285177" cy="228190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b="1" kern="1200" dirty="0" smtClean="0"/>
            <a:t>Нешкодљивост</a:t>
          </a:r>
          <a:endParaRPr lang="en-US" sz="1000" b="1" kern="1200" dirty="0"/>
        </a:p>
      </dsp:txBody>
      <dsp:txXfrm>
        <a:off x="3199084" y="1194827"/>
        <a:ext cx="878914" cy="1755308"/>
      </dsp:txXfrm>
    </dsp:sp>
    <dsp:sp modelId="{2280F38F-EEB5-4567-B6C4-CC62819D62EB}">
      <dsp:nvSpPr>
        <dsp:cNvPr id="0" name=""/>
        <dsp:cNvSpPr/>
      </dsp:nvSpPr>
      <dsp:spPr>
        <a:xfrm>
          <a:off x="1080161" y="1948132"/>
          <a:ext cx="2155380" cy="215538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b="1" kern="1200" dirty="0" smtClean="0"/>
            <a:t>Правда</a:t>
          </a:r>
          <a:endParaRPr lang="en-US" sz="1400" b="1" kern="1200" dirty="0"/>
        </a:p>
      </dsp:txBody>
      <dsp:txXfrm>
        <a:off x="1328859" y="3129447"/>
        <a:ext cx="1657985" cy="683918"/>
      </dsp:txXfrm>
    </dsp:sp>
    <dsp:sp modelId="{85C5A8D4-8E7C-42D8-8BA2-3600D72C8F7F}">
      <dsp:nvSpPr>
        <dsp:cNvPr id="0" name=""/>
        <dsp:cNvSpPr/>
      </dsp:nvSpPr>
      <dsp:spPr>
        <a:xfrm>
          <a:off x="0" y="899393"/>
          <a:ext cx="2229784" cy="215538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50" b="1" kern="1200" dirty="0" smtClean="0"/>
            <a:t>Доброчинство</a:t>
          </a:r>
          <a:endParaRPr lang="en-US" sz="1050" b="1" kern="1200" dirty="0"/>
        </a:p>
      </dsp:txBody>
      <dsp:txXfrm>
        <a:off x="171521" y="1148091"/>
        <a:ext cx="857609" cy="16579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38EBBD-0375-4834-AD1C-766252601274}">
      <dsp:nvSpPr>
        <dsp:cNvPr id="0" name=""/>
        <dsp:cNvSpPr/>
      </dsp:nvSpPr>
      <dsp:spPr>
        <a:xfrm>
          <a:off x="2673548" y="1187648"/>
          <a:ext cx="2958703" cy="2958703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4300" kern="1200" dirty="0" smtClean="0">
              <a:latin typeface="Cambria" pitchFamily="18" charset="0"/>
            </a:rPr>
            <a:t>Етички аспекти </a:t>
          </a:r>
          <a:r>
            <a:rPr lang="en-US" sz="4300" kern="1200" dirty="0" smtClean="0">
              <a:latin typeface="Cambria" pitchFamily="18" charset="0"/>
            </a:rPr>
            <a:t>HIV</a:t>
          </a:r>
          <a:r>
            <a:rPr lang="sr-Cyrl-RS" sz="4300" kern="1200" dirty="0" smtClean="0">
              <a:latin typeface="Cambria" pitchFamily="18" charset="0"/>
            </a:rPr>
            <a:t>-а</a:t>
          </a:r>
          <a:endParaRPr lang="en-US" sz="4300" kern="1200" dirty="0">
            <a:latin typeface="Cambria" pitchFamily="18" charset="0"/>
          </a:endParaRPr>
        </a:p>
      </dsp:txBody>
      <dsp:txXfrm>
        <a:off x="2673548" y="1187648"/>
        <a:ext cx="2958703" cy="2958703"/>
      </dsp:txXfrm>
    </dsp:sp>
    <dsp:sp modelId="{DE3BD126-3240-44BE-8490-9F8358D376C6}">
      <dsp:nvSpPr>
        <dsp:cNvPr id="0" name=""/>
        <dsp:cNvSpPr/>
      </dsp:nvSpPr>
      <dsp:spPr>
        <a:xfrm>
          <a:off x="3413224" y="528"/>
          <a:ext cx="1479351" cy="1479351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b="1" kern="1200" dirty="0" smtClean="0">
              <a:latin typeface="Cambria" pitchFamily="18" charset="0"/>
            </a:rPr>
            <a:t>Фундаментална права</a:t>
          </a:r>
          <a:endParaRPr lang="en-US" sz="1000" b="1" kern="1200" dirty="0">
            <a:latin typeface="Cambria" pitchFamily="18" charset="0"/>
          </a:endParaRPr>
        </a:p>
      </dsp:txBody>
      <dsp:txXfrm>
        <a:off x="3413224" y="528"/>
        <a:ext cx="1479351" cy="1479351"/>
      </dsp:txXfrm>
    </dsp:sp>
    <dsp:sp modelId="{D9CAA7EA-F4CD-4671-BA8E-4137052FEDD2}">
      <dsp:nvSpPr>
        <dsp:cNvPr id="0" name=""/>
        <dsp:cNvSpPr/>
      </dsp:nvSpPr>
      <dsp:spPr>
        <a:xfrm>
          <a:off x="5006338" y="995689"/>
          <a:ext cx="1479351" cy="1479351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latin typeface="Cambria" pitchFamily="18" charset="0"/>
            </a:rPr>
            <a:t>HIV</a:t>
          </a:r>
          <a:r>
            <a:rPr lang="sr-Cyrl-RS" sz="1000" b="1" kern="1200" dirty="0" smtClean="0">
              <a:latin typeface="Cambria" pitchFamily="18" charset="0"/>
            </a:rPr>
            <a:t> позитивне особе женског пола</a:t>
          </a:r>
          <a:endParaRPr lang="en-US" sz="1000" b="1" kern="1200" dirty="0">
            <a:latin typeface="Cambria" pitchFamily="18" charset="0"/>
          </a:endParaRPr>
        </a:p>
      </dsp:txBody>
      <dsp:txXfrm>
        <a:off x="5006338" y="995689"/>
        <a:ext cx="1479351" cy="1479351"/>
      </dsp:txXfrm>
    </dsp:sp>
    <dsp:sp modelId="{4A6CEE5A-B3C9-49AE-B814-2BEF73E45E95}">
      <dsp:nvSpPr>
        <dsp:cNvPr id="0" name=""/>
        <dsp:cNvSpPr/>
      </dsp:nvSpPr>
      <dsp:spPr>
        <a:xfrm>
          <a:off x="5081878" y="2890722"/>
          <a:ext cx="1479351" cy="1479351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b="1" kern="1200" dirty="0" smtClean="0">
              <a:latin typeface="Cambria" pitchFamily="18" charset="0"/>
            </a:rPr>
            <a:t>Клиничка истраживања код </a:t>
          </a:r>
          <a:r>
            <a:rPr lang="en-US" sz="1000" b="1" kern="1200" dirty="0" smtClean="0">
              <a:latin typeface="Cambria" pitchFamily="18" charset="0"/>
            </a:rPr>
            <a:t>HIV </a:t>
          </a:r>
          <a:r>
            <a:rPr lang="sr-Cyrl-RS" sz="1000" b="1" kern="1200" dirty="0" smtClean="0">
              <a:latin typeface="Cambria" pitchFamily="18" charset="0"/>
            </a:rPr>
            <a:t>позитивних</a:t>
          </a:r>
          <a:endParaRPr lang="en-US" sz="1000" b="1" kern="1200" dirty="0">
            <a:latin typeface="Cambria" pitchFamily="18" charset="0"/>
          </a:endParaRPr>
        </a:p>
      </dsp:txBody>
      <dsp:txXfrm>
        <a:off x="5081878" y="2890722"/>
        <a:ext cx="1479351" cy="1479351"/>
      </dsp:txXfrm>
    </dsp:sp>
    <dsp:sp modelId="{E08B9764-EE45-419B-BEBF-2A26B3196B00}">
      <dsp:nvSpPr>
        <dsp:cNvPr id="0" name=""/>
        <dsp:cNvSpPr/>
      </dsp:nvSpPr>
      <dsp:spPr>
        <a:xfrm>
          <a:off x="3413224" y="3854120"/>
          <a:ext cx="1479351" cy="1479351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b="1" kern="1200" dirty="0" smtClean="0">
              <a:latin typeface="Cambria" pitchFamily="18" charset="0"/>
            </a:rPr>
            <a:t>Тестирање</a:t>
          </a:r>
          <a:endParaRPr lang="en-US" sz="1000" b="1" kern="1200" dirty="0">
            <a:latin typeface="Cambria" pitchFamily="18" charset="0"/>
          </a:endParaRPr>
        </a:p>
      </dsp:txBody>
      <dsp:txXfrm>
        <a:off x="3413224" y="3854120"/>
        <a:ext cx="1479351" cy="1479351"/>
      </dsp:txXfrm>
    </dsp:sp>
    <dsp:sp modelId="{DFCFB8F9-96D8-4E37-94C8-8C62B6FC37C1}">
      <dsp:nvSpPr>
        <dsp:cNvPr id="0" name=""/>
        <dsp:cNvSpPr/>
      </dsp:nvSpPr>
      <dsp:spPr>
        <a:xfrm>
          <a:off x="1744569" y="2890722"/>
          <a:ext cx="1479351" cy="1479351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b="1" kern="1200" dirty="0" smtClean="0">
              <a:latin typeface="Cambria" pitchFamily="18" charset="0"/>
            </a:rPr>
            <a:t>Обавештење партнера</a:t>
          </a:r>
          <a:endParaRPr lang="en-US" sz="1000" b="1" kern="1200" dirty="0">
            <a:latin typeface="Cambria" pitchFamily="18" charset="0"/>
          </a:endParaRPr>
        </a:p>
      </dsp:txBody>
      <dsp:txXfrm>
        <a:off x="1744569" y="2890722"/>
        <a:ext cx="1479351" cy="1479351"/>
      </dsp:txXfrm>
    </dsp:sp>
    <dsp:sp modelId="{EE39797D-8535-4504-877A-B0DE573D8790}">
      <dsp:nvSpPr>
        <dsp:cNvPr id="0" name=""/>
        <dsp:cNvSpPr/>
      </dsp:nvSpPr>
      <dsp:spPr>
        <a:xfrm>
          <a:off x="1744569" y="963926"/>
          <a:ext cx="1479351" cy="1479351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b="1" kern="1200" dirty="0" smtClean="0">
              <a:latin typeface="Cambria" pitchFamily="18" charset="0"/>
            </a:rPr>
            <a:t>Поверљивост</a:t>
          </a:r>
          <a:endParaRPr lang="en-US" sz="1000" b="1" kern="1200" dirty="0">
            <a:latin typeface="Cambria" pitchFamily="18" charset="0"/>
          </a:endParaRPr>
        </a:p>
      </dsp:txBody>
      <dsp:txXfrm>
        <a:off x="1744569" y="963926"/>
        <a:ext cx="1479351" cy="14793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3A2A5D-8469-422F-9179-6CB21CA74A66}">
      <dsp:nvSpPr>
        <dsp:cNvPr id="0" name=""/>
        <dsp:cNvSpPr/>
      </dsp:nvSpPr>
      <dsp:spPr>
        <a:xfrm rot="21300000">
          <a:off x="14497" y="1994134"/>
          <a:ext cx="4695404" cy="537694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4B70D3-2EC7-4A91-B03E-1FCCFFB2C585}">
      <dsp:nvSpPr>
        <dsp:cNvPr id="0" name=""/>
        <dsp:cNvSpPr/>
      </dsp:nvSpPr>
      <dsp:spPr>
        <a:xfrm>
          <a:off x="566928" y="226298"/>
          <a:ext cx="1417320" cy="1810385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23E331-21A9-48D4-A117-CD959E4B5F69}">
      <dsp:nvSpPr>
        <dsp:cNvPr id="0" name=""/>
        <dsp:cNvSpPr/>
      </dsp:nvSpPr>
      <dsp:spPr>
        <a:xfrm>
          <a:off x="2176270" y="-80294"/>
          <a:ext cx="2167131" cy="206149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b="1" kern="1200" dirty="0" smtClean="0">
              <a:latin typeface="Cambria" pitchFamily="18" charset="0"/>
            </a:rPr>
            <a:t>Апсолутна поверљивост</a:t>
          </a:r>
          <a:endParaRPr lang="en-US" sz="1800" b="1" kern="1200" dirty="0">
            <a:latin typeface="Cambria" pitchFamily="18" charset="0"/>
          </a:endParaRPr>
        </a:p>
      </dsp:txBody>
      <dsp:txXfrm>
        <a:off x="2176270" y="-80294"/>
        <a:ext cx="2167131" cy="2061492"/>
      </dsp:txXfrm>
    </dsp:sp>
    <dsp:sp modelId="{17D079BA-2493-478A-8F33-3A62403034DE}">
      <dsp:nvSpPr>
        <dsp:cNvPr id="0" name=""/>
        <dsp:cNvSpPr/>
      </dsp:nvSpPr>
      <dsp:spPr>
        <a:xfrm>
          <a:off x="2740151" y="2489279"/>
          <a:ext cx="1417320" cy="1810385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D433F0-9226-4C86-8F09-5F545CE16BB5}">
      <dsp:nvSpPr>
        <dsp:cNvPr id="0" name=""/>
        <dsp:cNvSpPr/>
      </dsp:nvSpPr>
      <dsp:spPr>
        <a:xfrm>
          <a:off x="566928" y="2667001"/>
          <a:ext cx="1795272" cy="18170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b="1" kern="1200" dirty="0" smtClean="0">
              <a:latin typeface="Cambria" pitchFamily="18" charset="0"/>
            </a:rPr>
            <a:t>Условна поверљивост</a:t>
          </a:r>
          <a:endParaRPr lang="en-US" sz="1700" b="1" kern="1200" dirty="0">
            <a:latin typeface="Cambria" pitchFamily="18" charset="0"/>
          </a:endParaRPr>
        </a:p>
      </dsp:txBody>
      <dsp:txXfrm>
        <a:off x="566928" y="2667001"/>
        <a:ext cx="1795272" cy="181701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156F5C-034C-4F6C-A05B-55452036ABBD}">
      <dsp:nvSpPr>
        <dsp:cNvPr id="0" name=""/>
        <dsp:cNvSpPr/>
      </dsp:nvSpPr>
      <dsp:spPr>
        <a:xfrm>
          <a:off x="2261711" y="56574"/>
          <a:ext cx="2715577" cy="271557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000" kern="1200" dirty="0" smtClean="0">
              <a:latin typeface="Cambria" pitchFamily="18" charset="0"/>
            </a:rPr>
            <a:t>Здравствена заштита</a:t>
          </a:r>
          <a:endParaRPr lang="en-US" sz="2000" kern="1200" dirty="0">
            <a:latin typeface="Cambria" pitchFamily="18" charset="0"/>
          </a:endParaRPr>
        </a:p>
      </dsp:txBody>
      <dsp:txXfrm>
        <a:off x="2623788" y="531800"/>
        <a:ext cx="1991423" cy="1222010"/>
      </dsp:txXfrm>
    </dsp:sp>
    <dsp:sp modelId="{901D3E94-EE40-4C00-8EFD-0EDE183236D5}">
      <dsp:nvSpPr>
        <dsp:cNvPr id="0" name=""/>
        <dsp:cNvSpPr/>
      </dsp:nvSpPr>
      <dsp:spPr>
        <a:xfrm>
          <a:off x="3241582" y="1753810"/>
          <a:ext cx="2715577" cy="2715577"/>
        </a:xfrm>
        <a:prstGeom prst="ellipse">
          <a:avLst/>
        </a:prstGeom>
        <a:solidFill>
          <a:schemeClr val="accent2">
            <a:alpha val="50000"/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000" kern="1200" dirty="0" smtClean="0">
              <a:latin typeface="Cambria" pitchFamily="18" charset="0"/>
            </a:rPr>
            <a:t>Социјална права</a:t>
          </a:r>
          <a:endParaRPr lang="en-US" sz="2000" kern="1200" dirty="0">
            <a:latin typeface="Cambria" pitchFamily="18" charset="0"/>
          </a:endParaRPr>
        </a:p>
      </dsp:txBody>
      <dsp:txXfrm>
        <a:off x="4072096" y="2455334"/>
        <a:ext cx="1629346" cy="1493567"/>
      </dsp:txXfrm>
    </dsp:sp>
    <dsp:sp modelId="{0E090DEA-D0D2-415C-A38D-7CB4ACA1D8D2}">
      <dsp:nvSpPr>
        <dsp:cNvPr id="0" name=""/>
        <dsp:cNvSpPr/>
      </dsp:nvSpPr>
      <dsp:spPr>
        <a:xfrm>
          <a:off x="1281840" y="1753810"/>
          <a:ext cx="2715577" cy="2715577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000" kern="1200" dirty="0" smtClean="0">
              <a:latin typeface="Cambria" pitchFamily="18" charset="0"/>
            </a:rPr>
            <a:t>Право на рад и радни односи</a:t>
          </a:r>
          <a:endParaRPr lang="en-US" sz="2000" kern="1200" dirty="0">
            <a:latin typeface="Cambria" pitchFamily="18" charset="0"/>
          </a:endParaRPr>
        </a:p>
      </dsp:txBody>
      <dsp:txXfrm>
        <a:off x="1537557" y="2455334"/>
        <a:ext cx="1629346" cy="149356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D11532-091A-4819-8028-E539A7EB4608}">
      <dsp:nvSpPr>
        <dsp:cNvPr id="0" name=""/>
        <dsp:cNvSpPr/>
      </dsp:nvSpPr>
      <dsp:spPr>
        <a:xfrm>
          <a:off x="4100" y="475148"/>
          <a:ext cx="2386756" cy="954702"/>
        </a:xfrm>
        <a:prstGeom prst="chevron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300" b="1" kern="1200" dirty="0" smtClean="0">
              <a:latin typeface="Cambria" pitchFamily="18" charset="0"/>
            </a:rPr>
            <a:t>Незнање</a:t>
          </a:r>
          <a:endParaRPr lang="en-US" sz="1300" b="1" kern="1200" dirty="0">
            <a:latin typeface="Cambria" pitchFamily="18" charset="0"/>
          </a:endParaRPr>
        </a:p>
      </dsp:txBody>
      <dsp:txXfrm>
        <a:off x="4100" y="475148"/>
        <a:ext cx="2386756" cy="954702"/>
      </dsp:txXfrm>
    </dsp:sp>
    <dsp:sp modelId="{363E71BA-E55E-429E-98B0-E9530D700BAB}">
      <dsp:nvSpPr>
        <dsp:cNvPr id="0" name=""/>
        <dsp:cNvSpPr/>
      </dsp:nvSpPr>
      <dsp:spPr>
        <a:xfrm>
          <a:off x="2152181" y="475148"/>
          <a:ext cx="2386756" cy="954702"/>
        </a:xfrm>
        <a:prstGeom prst="chevron">
          <a:avLst/>
        </a:prstGeom>
        <a:solidFill>
          <a:schemeClr val="accent3">
            <a:shade val="50000"/>
            <a:hueOff val="133778"/>
            <a:satOff val="-2135"/>
            <a:lumOff val="205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300" b="1" kern="1200" dirty="0" smtClean="0">
              <a:latin typeface="Cambria" pitchFamily="18" charset="0"/>
            </a:rPr>
            <a:t>Ставови</a:t>
          </a:r>
          <a:endParaRPr lang="en-US" sz="1300" b="1" kern="1200" dirty="0">
            <a:latin typeface="Cambria" pitchFamily="18" charset="0"/>
          </a:endParaRPr>
        </a:p>
      </dsp:txBody>
      <dsp:txXfrm>
        <a:off x="2152181" y="475148"/>
        <a:ext cx="2386756" cy="954702"/>
      </dsp:txXfrm>
    </dsp:sp>
    <dsp:sp modelId="{E1A1757A-769D-43FA-9E33-784DAF7EB187}">
      <dsp:nvSpPr>
        <dsp:cNvPr id="0" name=""/>
        <dsp:cNvSpPr/>
      </dsp:nvSpPr>
      <dsp:spPr>
        <a:xfrm>
          <a:off x="4300262" y="475148"/>
          <a:ext cx="2386756" cy="954702"/>
        </a:xfrm>
        <a:prstGeom prst="chevron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300" b="1" kern="1200" dirty="0" smtClean="0">
              <a:latin typeface="Cambria" pitchFamily="18" charset="0"/>
            </a:rPr>
            <a:t>Предрасуде</a:t>
          </a:r>
          <a:endParaRPr lang="en-US" sz="1300" b="1" kern="1200" dirty="0">
            <a:latin typeface="Cambria" pitchFamily="18" charset="0"/>
          </a:endParaRPr>
        </a:p>
      </dsp:txBody>
      <dsp:txXfrm>
        <a:off x="4300262" y="475148"/>
        <a:ext cx="2386756" cy="954702"/>
      </dsp:txXfrm>
    </dsp:sp>
    <dsp:sp modelId="{44965E81-EFB4-4B31-98E9-99958FDE87CA}">
      <dsp:nvSpPr>
        <dsp:cNvPr id="0" name=""/>
        <dsp:cNvSpPr/>
      </dsp:nvSpPr>
      <dsp:spPr>
        <a:xfrm>
          <a:off x="6448343" y="475148"/>
          <a:ext cx="2386756" cy="954702"/>
        </a:xfrm>
        <a:prstGeom prst="chevron">
          <a:avLst/>
        </a:prstGeom>
        <a:solidFill>
          <a:schemeClr val="accent3">
            <a:shade val="50000"/>
            <a:hueOff val="133778"/>
            <a:satOff val="-2135"/>
            <a:lumOff val="205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300" b="1" kern="1200" dirty="0" smtClean="0">
              <a:latin typeface="Cambria" pitchFamily="18" charset="0"/>
            </a:rPr>
            <a:t>Погрешно тумачење т.ј. дискриминација</a:t>
          </a:r>
          <a:endParaRPr lang="en-US" sz="1300" b="1" kern="1200" dirty="0">
            <a:latin typeface="Cambria" pitchFamily="18" charset="0"/>
          </a:endParaRPr>
        </a:p>
      </dsp:txBody>
      <dsp:txXfrm>
        <a:off x="6448343" y="475148"/>
        <a:ext cx="2386756" cy="954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A79D6B40-A2BF-4179-838B-76EACDF62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6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6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6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6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6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191679-4522-444C-8E7E-70141C576B7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BA223B0E-8408-4D7B-9AE5-DE6AFAE00F15}" type="slidenum">
              <a:rPr lang="en-US" sz="1200"/>
              <a:pPr algn="r" defTabSz="931863"/>
              <a:t>1</a:t>
            </a:fld>
            <a:endParaRPr lang="en-US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Medicinski fakultet u Kragujevcu</a:t>
            </a: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Dr Predrag Čanović, vanredni profesor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39A6C0-1AAD-479A-A1A9-8A168C3239B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45025" cy="3484563"/>
          </a:xfrm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Medicinski fakultet u Kragujevcu</a:t>
            </a:r>
          </a:p>
        </p:txBody>
      </p:sp>
      <p:sp>
        <p:nvSpPr>
          <p:cNvPr id="368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Dr Predrag Čanović, vanredni profesor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32F213-881D-4880-BEDB-556C0AD7C32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45025" cy="3484563"/>
          </a:xfrm>
          <a:ln/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Medicinski fakultet u Kragujevcu</a:t>
            </a: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Dr Predrag Čanović, vanredni profesor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1690A5-ADD2-4D84-A3A0-96996293BB0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45025" cy="3484563"/>
          </a:xfrm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Medicinski fakultet u Kragujevcu</a:t>
            </a: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Dr Predrag Čanović, vanredni profesor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F19624-5C21-40C2-A8A1-6B4F40672CB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45025" cy="3484563"/>
          </a:xfrm>
          <a:ln/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51A9A-7C64-481C-B9F7-51F416B7BCDD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EF657-9579-44D2-A4C2-08FDA4120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A5BE7-692C-4A91-8488-D2E85AA5DBF0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AD54C-DA79-4980-91A5-43BE4A4A1AF1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FB1E0-D209-46D7-A014-F912CCD54B8F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8667B-5CED-46EC-9F91-66229A8876B7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56E6-A3FA-433A-A1B8-9EE1B45693A8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EB5DF-E366-499B-A104-40D6978D73F8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64081-7DB4-410A-8D18-F550156D2B8A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F0451-B5C6-412C-B657-B2FE2324D1D4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7FACF-3090-4CC8-A45D-5F091A570F1D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7735B-53FC-439E-9D70-14530BBE69D1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662A-0B80-4BD1-9B3B-64A3D4D4D813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EDCD-24E1-477D-9530-B6086CC0CE4F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4D5EC-C6D5-4C5E-9683-D23B6BE47FCC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56788-FF45-4724-96B4-A090BD5F0339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957E8-5705-41D6-A751-7ACC5FCB1F03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A2BD1-02F8-4226-AC7E-74A5423BC91B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B7114-6C30-4B60-8471-D22649499388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13B6D-3F67-4D8D-967D-6751F14DD4EB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A3035-C95F-4448-B27B-F83577AC422D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7E550-72F1-4F7B-A6D5-3B053C296BA3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3C6CFD-4ED1-4DBE-90EC-CF8C49FAABCD}" type="datetimeFigureOut">
              <a:rPr lang="en-US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A3AF2-B664-4A0F-8591-9DD9B59659E2}" type="slidenum">
              <a:rPr lang="en-US"/>
              <a:pPr>
                <a:defRPr/>
              </a:pPr>
              <a:t>‹#›</a:t>
            </a:fld>
            <a:endParaRPr lang="en-US" sz="14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9407B5-2F23-44AA-9D30-83F8912ED93B}" type="slidenum">
              <a:rPr lang="en-US"/>
              <a:pPr>
                <a:defRPr/>
              </a:pPr>
              <a:t>1</a:t>
            </a:fld>
            <a:endParaRPr lang="en-US" sz="1400" dirty="0">
              <a:latin typeface="Arial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066800" y="2895600"/>
            <a:ext cx="8077200" cy="2057400"/>
          </a:xfrm>
        </p:spPr>
        <p:txBody>
          <a:bodyPr anchor="t"/>
          <a:lstStyle/>
          <a:p>
            <a:pPr eaLnBrk="1" hangingPunct="1"/>
            <a:r>
              <a:rPr lang="en-US" sz="3600" dirty="0" err="1" smtClean="0">
                <a:latin typeface="Comic Sans MS" pitchFamily="66" charset="0"/>
              </a:rPr>
              <a:t>Етички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dirty="0" err="1" smtClean="0">
                <a:latin typeface="Comic Sans MS" pitchFamily="66" charset="0"/>
              </a:rPr>
              <a:t>аспекти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dirty="0" err="1" smtClean="0">
                <a:latin typeface="Comic Sans MS" pitchFamily="66" charset="0"/>
              </a:rPr>
              <a:t>рада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dirty="0" err="1" smtClean="0">
                <a:latin typeface="Comic Sans MS" pitchFamily="66" charset="0"/>
              </a:rPr>
              <a:t>стоматолога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dirty="0" err="1" smtClean="0">
                <a:latin typeface="Comic Sans MS" pitchFamily="66" charset="0"/>
              </a:rPr>
              <a:t>са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dirty="0" err="1" smtClean="0">
                <a:latin typeface="Comic Sans MS" pitchFamily="66" charset="0"/>
              </a:rPr>
              <a:t>особама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dirty="0" err="1" smtClean="0">
                <a:latin typeface="Comic Sans MS" pitchFamily="66" charset="0"/>
              </a:rPr>
              <a:t>оболелим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dirty="0" err="1" smtClean="0">
                <a:latin typeface="Comic Sans MS" pitchFamily="66" charset="0"/>
              </a:rPr>
              <a:t>од</a:t>
            </a:r>
            <a:r>
              <a:rPr lang="en-US" sz="3600" dirty="0" smtClean="0">
                <a:latin typeface="Comic Sans MS" pitchFamily="66" charset="0"/>
              </a:rPr>
              <a:t> HIV  </a:t>
            </a:r>
            <a:r>
              <a:rPr lang="en-US" sz="3600" dirty="0" err="1" smtClean="0">
                <a:latin typeface="Comic Sans MS" pitchFamily="66" charset="0"/>
              </a:rPr>
              <a:t>инфекције</a:t>
            </a:r>
            <a:endParaRPr lang="en-US" sz="3600" dirty="0" smtClean="0">
              <a:latin typeface="Comic Sans MS" pitchFamily="66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5791200"/>
            <a:ext cx="6400800" cy="9906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sr-Cyrl-RS" sz="1400" b="1" smtClean="0">
                <a:latin typeface="Cambria" pitchFamily="18" charset="0"/>
              </a:rPr>
              <a:t>Доц</a:t>
            </a:r>
            <a:r>
              <a:rPr lang="en-US" sz="1400" b="1" smtClean="0">
                <a:latin typeface="Cambria" pitchFamily="18" charset="0"/>
              </a:rPr>
              <a:t>. </a:t>
            </a:r>
            <a:r>
              <a:rPr lang="sr-Cyrl-RS" sz="1400" b="1" smtClean="0">
                <a:latin typeface="Cambria" pitchFamily="18" charset="0"/>
              </a:rPr>
              <a:t>др</a:t>
            </a:r>
            <a:r>
              <a:rPr lang="en-US" sz="1400" b="1" smtClean="0">
                <a:latin typeface="Cambria" pitchFamily="18" charset="0"/>
              </a:rPr>
              <a:t>. </a:t>
            </a:r>
            <a:r>
              <a:rPr lang="sr-Cyrl-RS" sz="1400" b="1" smtClean="0">
                <a:latin typeface="Cambria" pitchFamily="18" charset="0"/>
              </a:rPr>
              <a:t>Биљана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Поповска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Јовичић</a:t>
            </a:r>
            <a:endParaRPr lang="en-US" sz="1400" b="1" dirty="0" smtClean="0">
              <a:latin typeface="Cambria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sr-Cyrl-RS" sz="1400" b="1" smtClean="0">
                <a:latin typeface="Cambria" pitchFamily="18" charset="0"/>
              </a:rPr>
              <a:t>Инфективна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клиника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КЦ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Крагујевац</a:t>
            </a:r>
            <a:endParaRPr lang="en-US" sz="1400" b="1" dirty="0" smtClean="0">
              <a:latin typeface="Cambria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sr-Cyrl-RS" sz="1400" b="1" smtClean="0">
                <a:latin typeface="Cambria" pitchFamily="18" charset="0"/>
              </a:rPr>
              <a:t>Факултет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медицинских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наука</a:t>
            </a:r>
            <a:r>
              <a:rPr lang="en-US" sz="1400" b="1" smtClean="0">
                <a:latin typeface="Cambria" pitchFamily="18" charset="0"/>
              </a:rPr>
              <a:t>, </a:t>
            </a:r>
            <a:r>
              <a:rPr lang="sr-Cyrl-RS" sz="1400" b="1" smtClean="0">
                <a:latin typeface="Cambria" pitchFamily="18" charset="0"/>
              </a:rPr>
              <a:t>Универзитет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у</a:t>
            </a:r>
            <a:r>
              <a:rPr lang="en-US" sz="1400" b="1" smtClean="0">
                <a:latin typeface="Cambria" pitchFamily="18" charset="0"/>
              </a:rPr>
              <a:t> </a:t>
            </a:r>
            <a:r>
              <a:rPr lang="sr-Cyrl-RS" sz="1400" b="1" smtClean="0">
                <a:latin typeface="Cambria" pitchFamily="18" charset="0"/>
              </a:rPr>
              <a:t>Крагујевацу</a:t>
            </a:r>
            <a:endParaRPr lang="en-US" sz="1400" b="1" dirty="0" smtClean="0">
              <a:latin typeface="Cambria" pitchFamily="18" charset="0"/>
            </a:endParaRPr>
          </a:p>
        </p:txBody>
      </p:sp>
      <p:pic>
        <p:nvPicPr>
          <p:cNvPr id="3077" name="Picture 5" descr="D:\KME HIV\stigma-and-discrimination-800x400-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04800"/>
            <a:ext cx="4694226" cy="23553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D:\KME HIV\ind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800600"/>
            <a:ext cx="2505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549275"/>
            <a:ext cx="7200900" cy="892175"/>
          </a:xfrm>
        </p:spPr>
        <p:style>
          <a:lnRef idx="3">
            <a:schemeClr val="lt1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sr-Cyrl-CS" sz="2400" dirty="0" smtClean="0">
                <a:solidFill>
                  <a:schemeClr val="tx1"/>
                </a:solidFill>
                <a:latin typeface="Comic Sans MS" pitchFamily="66" charset="0"/>
              </a:rPr>
              <a:t>Почетак</a:t>
            </a:r>
            <a:r>
              <a:rPr lang="sr-Latn-RS" sz="24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sr-Cyrl-CS" sz="2400" dirty="0" smtClean="0">
                <a:solidFill>
                  <a:schemeClr val="tx1"/>
                </a:solidFill>
                <a:latin typeface="Comic Sans MS" pitchFamily="66" charset="0"/>
              </a:rPr>
              <a:t>лечења</a:t>
            </a:r>
            <a:r>
              <a:rPr lang="sr-Cyrl-RS" sz="24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sr-Latn-RS" sz="2400" dirty="0" smtClean="0">
                <a:solidFill>
                  <a:schemeClr val="tx1"/>
                </a:solidFill>
                <a:latin typeface="Comic Sans MS" pitchFamily="66" charset="0"/>
              </a:rPr>
              <a:t>HIV</a:t>
            </a:r>
            <a:r>
              <a:rPr lang="sr-Cyrl-RS" sz="24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sr-Cyrl-CS" sz="2400" dirty="0" smtClean="0">
                <a:solidFill>
                  <a:schemeClr val="tx1"/>
                </a:solidFill>
                <a:latin typeface="Comic Sans MS" pitchFamily="66" charset="0"/>
              </a:rPr>
              <a:t>инфекције</a:t>
            </a:r>
            <a:endParaRPr lang="en-US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29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676400"/>
            <a:ext cx="4968875" cy="4419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sz="2000" smtClean="0">
              <a:latin typeface="Tahoma" charset="0"/>
              <a:cs typeface="Tahoma" charset="0"/>
            </a:endParaRPr>
          </a:p>
          <a:p>
            <a:pPr eaLnBrk="1" hangingPunct="1"/>
            <a:r>
              <a:rPr lang="en-US" sz="2000" smtClean="0">
                <a:latin typeface="Cambria" pitchFamily="18" charset="0"/>
                <a:cs typeface="Tahoma" charset="0"/>
              </a:rPr>
              <a:t>1987. Zidovudin (AZT)</a:t>
            </a:r>
          </a:p>
          <a:p>
            <a:pPr eaLnBrk="1" hangingPunct="1">
              <a:buFont typeface="Arial" charset="0"/>
              <a:buNone/>
            </a:pPr>
            <a:endParaRPr lang="en-US" sz="2000" smtClean="0">
              <a:latin typeface="Cambria" pitchFamily="18" charset="0"/>
              <a:cs typeface="Tahoma" charset="0"/>
            </a:endParaRPr>
          </a:p>
          <a:p>
            <a:pPr eaLnBrk="1" hangingPunct="1"/>
            <a:r>
              <a:rPr lang="en-US" sz="2000" smtClean="0">
                <a:latin typeface="Cambria" pitchFamily="18" charset="0"/>
                <a:cs typeface="Tahoma" charset="0"/>
              </a:rPr>
              <a:t>1991.-1994. Didanozin, Stavudin</a:t>
            </a:r>
          </a:p>
          <a:p>
            <a:pPr eaLnBrk="1" hangingPunct="1"/>
            <a:endParaRPr lang="en-US" sz="2000" smtClean="0">
              <a:latin typeface="Cambria" pitchFamily="18" charset="0"/>
              <a:cs typeface="Tahoma" charset="0"/>
            </a:endParaRPr>
          </a:p>
          <a:p>
            <a:pPr eaLnBrk="1" hangingPunct="1"/>
            <a:r>
              <a:rPr lang="en-US" sz="2000" smtClean="0">
                <a:latin typeface="Cambria" pitchFamily="18" charset="0"/>
                <a:cs typeface="Tahoma" charset="0"/>
              </a:rPr>
              <a:t>1995. Inhibitori proteaze (Sakvinavir, Ritonavir,  Indinavir)</a:t>
            </a:r>
          </a:p>
          <a:p>
            <a:pPr eaLnBrk="1" hangingPunct="1"/>
            <a:endParaRPr lang="en-US" sz="2000" smtClean="0">
              <a:latin typeface="Cambria" pitchFamily="18" charset="0"/>
              <a:cs typeface="Tahoma" charset="0"/>
            </a:endParaRPr>
          </a:p>
          <a:p>
            <a:pPr eaLnBrk="1" hangingPunct="1"/>
            <a:r>
              <a:rPr lang="en-US" sz="2000" smtClean="0">
                <a:latin typeface="Cambria" pitchFamily="18" charset="0"/>
                <a:cs typeface="Tahoma" charset="0"/>
              </a:rPr>
              <a:t>1996. ”AIDS coctail” </a:t>
            </a:r>
            <a:r>
              <a:rPr lang="sr-Cyrl-CS" sz="2000" smtClean="0">
                <a:latin typeface="Cambria" pitchFamily="18" charset="0"/>
                <a:cs typeface="Tahoma" charset="0"/>
              </a:rPr>
              <a:t>сензација</a:t>
            </a:r>
            <a:r>
              <a:rPr lang="en-US" sz="200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smtClean="0">
                <a:latin typeface="Cambria" pitchFamily="18" charset="0"/>
                <a:cs typeface="Tahoma" charset="0"/>
              </a:rPr>
              <a:t>и</a:t>
            </a:r>
            <a:r>
              <a:rPr lang="en-US" sz="200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smtClean="0">
                <a:latin typeface="Cambria" pitchFamily="18" charset="0"/>
                <a:cs typeface="Tahoma" charset="0"/>
              </a:rPr>
              <a:t>започињ</a:t>
            </a:r>
            <a:r>
              <a:rPr lang="en-US" sz="2000" smtClean="0">
                <a:latin typeface="Cambria" pitchFamily="18" charset="0"/>
                <a:cs typeface="Tahoma" charset="0"/>
              </a:rPr>
              <a:t>a</a:t>
            </a:r>
            <a:r>
              <a:rPr lang="sr-Cyrl-CS" sz="2000" smtClean="0">
                <a:latin typeface="Cambria" pitchFamily="18" charset="0"/>
                <a:cs typeface="Tahoma" charset="0"/>
              </a:rPr>
              <a:t>ње</a:t>
            </a:r>
            <a:r>
              <a:rPr lang="en-US" sz="200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smtClean="0">
                <a:latin typeface="Cambria" pitchFamily="18" charset="0"/>
                <a:cs typeface="Tahoma" charset="0"/>
              </a:rPr>
              <a:t>комб</a:t>
            </a:r>
            <a:r>
              <a:rPr lang="en-US" sz="2000" smtClean="0">
                <a:latin typeface="Cambria" pitchFamily="18" charset="0"/>
                <a:cs typeface="Tahoma" charset="0"/>
              </a:rPr>
              <a:t>i</a:t>
            </a:r>
            <a:r>
              <a:rPr lang="sr-Cyrl-CS" sz="2000" smtClean="0">
                <a:latin typeface="Cambria" pitchFamily="18" charset="0"/>
                <a:cs typeface="Tahoma" charset="0"/>
              </a:rPr>
              <a:t>нов</a:t>
            </a:r>
            <a:r>
              <a:rPr lang="en-US" sz="2000" smtClean="0">
                <a:latin typeface="Cambria" pitchFamily="18" charset="0"/>
                <a:cs typeface="Tahoma" charset="0"/>
              </a:rPr>
              <a:t>a</a:t>
            </a:r>
            <a:r>
              <a:rPr lang="sr-Cyrl-CS" sz="2000" smtClean="0">
                <a:latin typeface="Cambria" pitchFamily="18" charset="0"/>
                <a:cs typeface="Tahoma" charset="0"/>
              </a:rPr>
              <a:t>не</a:t>
            </a:r>
            <a:r>
              <a:rPr lang="en-US" sz="200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smtClean="0">
                <a:latin typeface="Cambria" pitchFamily="18" charset="0"/>
                <a:cs typeface="Tahoma" charset="0"/>
              </a:rPr>
              <a:t>т</a:t>
            </a:r>
            <a:r>
              <a:rPr lang="en-US" sz="2000" smtClean="0">
                <a:latin typeface="Cambria" pitchFamily="18" charset="0"/>
                <a:cs typeface="Tahoma" charset="0"/>
              </a:rPr>
              <a:t>e</a:t>
            </a:r>
            <a:r>
              <a:rPr lang="sr-Cyrl-CS" sz="2000" smtClean="0">
                <a:latin typeface="Cambria" pitchFamily="18" charset="0"/>
                <a:cs typeface="Tahoma" charset="0"/>
              </a:rPr>
              <a:t>р</a:t>
            </a:r>
            <a:r>
              <a:rPr lang="en-US" sz="2000" smtClean="0">
                <a:latin typeface="Cambria" pitchFamily="18" charset="0"/>
                <a:cs typeface="Tahoma" charset="0"/>
              </a:rPr>
              <a:t>a</a:t>
            </a:r>
            <a:r>
              <a:rPr lang="sr-Cyrl-CS" sz="2000" smtClean="0">
                <a:latin typeface="Cambria" pitchFamily="18" charset="0"/>
                <a:cs typeface="Tahoma" charset="0"/>
              </a:rPr>
              <a:t>п</a:t>
            </a:r>
            <a:r>
              <a:rPr lang="en-US" sz="2000" smtClean="0">
                <a:latin typeface="Cambria" pitchFamily="18" charset="0"/>
                <a:cs typeface="Tahoma" charset="0"/>
              </a:rPr>
              <a:t>i</a:t>
            </a:r>
            <a:r>
              <a:rPr lang="sr-Cyrl-CS" sz="2000" smtClean="0">
                <a:latin typeface="Cambria" pitchFamily="18" charset="0"/>
                <a:cs typeface="Tahoma" charset="0"/>
              </a:rPr>
              <a:t>ј</a:t>
            </a:r>
            <a:r>
              <a:rPr lang="en-US" sz="2000" smtClean="0">
                <a:latin typeface="Cambria" pitchFamily="18" charset="0"/>
                <a:cs typeface="Tahoma" charset="0"/>
              </a:rPr>
              <a:t>e </a:t>
            </a:r>
          </a:p>
        </p:txBody>
      </p:sp>
      <p:pic>
        <p:nvPicPr>
          <p:cNvPr id="12294" name="Picture 2" descr="D:\Medrat\Kontituirana edukacija HIV\index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0" y="2667000"/>
            <a:ext cx="2409825" cy="24098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A0B92807-4ABD-417B-9FFE-88ACE257701A}" type="slidenum">
              <a:rPr lang="en-US" smtClean="0"/>
              <a:pPr algn="l"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sr-Latn-RS" sz="3200" dirty="0" smtClean="0">
                <a:latin typeface="Comic Sans MS" pitchFamily="66" charset="0"/>
              </a:rPr>
              <a:t>HIV </a:t>
            </a:r>
            <a:r>
              <a:rPr lang="sr-Cyrl-RS" sz="3200" dirty="0" smtClean="0">
                <a:latin typeface="Comic Sans MS" pitchFamily="66" charset="0"/>
              </a:rPr>
              <a:t>инфекција данас...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1331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10200" cy="5257800"/>
          </a:xfrm>
        </p:spPr>
        <p:txBody>
          <a:bodyPr/>
          <a:lstStyle/>
          <a:p>
            <a:r>
              <a:rPr lang="en-US" sz="2000" dirty="0" err="1" smtClean="0">
                <a:latin typeface="Cambria" pitchFamily="18" charset="0"/>
              </a:rPr>
              <a:t>Данас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постоји</a:t>
            </a:r>
            <a:r>
              <a:rPr lang="en-US" sz="2000" dirty="0" smtClean="0">
                <a:latin typeface="Cambria" pitchFamily="18" charset="0"/>
              </a:rPr>
              <a:t> 6 </a:t>
            </a:r>
            <a:r>
              <a:rPr lang="en-US" sz="2000" dirty="0" err="1" smtClean="0">
                <a:latin typeface="Cambria" pitchFamily="18" charset="0"/>
              </a:rPr>
              <a:t>група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антиретровирусних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лекова</a:t>
            </a:r>
            <a:endParaRPr lang="en-US" sz="2000" dirty="0" smtClean="0">
              <a:latin typeface="Cambria" pitchFamily="18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err="1" smtClean="0">
                <a:latin typeface="Cambria" pitchFamily="18" charset="0"/>
              </a:rPr>
              <a:t>Постоји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преко</a:t>
            </a:r>
            <a:r>
              <a:rPr lang="en-US" sz="2000" dirty="0" smtClean="0">
                <a:latin typeface="Cambria" pitchFamily="18" charset="0"/>
              </a:rPr>
              <a:t> 30 </a:t>
            </a:r>
            <a:r>
              <a:rPr lang="en-US" sz="2000" dirty="0" err="1" smtClean="0">
                <a:latin typeface="Cambria" pitchFamily="18" charset="0"/>
              </a:rPr>
              <a:t>различитих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лекова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који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дају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комбиновано</a:t>
            </a:r>
            <a:endParaRPr lang="en-US" sz="2000" dirty="0" smtClean="0">
              <a:latin typeface="Cambria" pitchFamily="18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err="1" smtClean="0">
                <a:latin typeface="Cambria" pitchFamily="18" charset="0"/>
              </a:rPr>
              <a:t>Најчешће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пацијенту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прописана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једна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или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неколико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таблета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за</a:t>
            </a:r>
            <a:r>
              <a:rPr lang="en-US" sz="2000" dirty="0" smtClean="0">
                <a:latin typeface="Cambria" pitchFamily="18" charset="0"/>
              </a:rPr>
              <a:t> 24 </a:t>
            </a:r>
            <a:r>
              <a:rPr lang="en-US" sz="2000" dirty="0" err="1" smtClean="0">
                <a:latin typeface="Cambria" pitchFamily="18" charset="0"/>
              </a:rPr>
              <a:t>часа</a:t>
            </a:r>
            <a:endParaRPr lang="en-US" sz="2000" dirty="0" smtClean="0">
              <a:latin typeface="Cambria" pitchFamily="18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err="1" smtClean="0">
                <a:latin typeface="Cambria" pitchFamily="18" charset="0"/>
              </a:rPr>
              <a:t>Терапија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доступна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свима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који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имају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здравствено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осигурање</a:t>
            </a:r>
            <a:endParaRPr lang="en-US" sz="2000" dirty="0" smtClean="0">
              <a:latin typeface="Cambria" pitchFamily="18" charset="0"/>
            </a:endParaRPr>
          </a:p>
          <a:p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err="1" smtClean="0">
                <a:latin typeface="Cambria" pitchFamily="18" charset="0"/>
              </a:rPr>
              <a:t>Бесплатна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је</a:t>
            </a:r>
            <a:r>
              <a:rPr lang="en-US" sz="2000" dirty="0" smtClean="0">
                <a:latin typeface="Cambria" pitchFamily="18" charset="0"/>
              </a:rPr>
              <a:t> у </a:t>
            </a:r>
            <a:r>
              <a:rPr lang="en-US" sz="2000" dirty="0" err="1" smtClean="0">
                <a:latin typeface="Cambria" pitchFamily="18" charset="0"/>
              </a:rPr>
              <a:t>нашој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земљи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све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пацијенте</a:t>
            </a:r>
            <a:endParaRPr lang="en-US" sz="2000" dirty="0" smtClean="0">
              <a:latin typeface="Cambria" pitchFamily="18" charset="0"/>
            </a:endParaRPr>
          </a:p>
        </p:txBody>
      </p:sp>
      <p:pic>
        <p:nvPicPr>
          <p:cNvPr id="6" name="Content Placeholder 5" descr="1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943600" y="3429000"/>
            <a:ext cx="2990850" cy="15240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CCD6F1-E2F6-4C3A-9AFE-E814924B7A80}" type="slidenum">
              <a:rPr lang="en-US" smtClean="0"/>
              <a:pPr>
                <a:defRPr/>
              </a:pPr>
              <a:t>11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en-US" sz="2800" dirty="0" smtClean="0">
                <a:latin typeface="Comic Sans MS" pitchFamily="66" charset="0"/>
              </a:rPr>
              <a:t>O</a:t>
            </a:r>
            <a:r>
              <a:rPr lang="sr-Cyrl-RS" sz="2800" dirty="0" smtClean="0">
                <a:latin typeface="Comic Sans MS" pitchFamily="66" charset="0"/>
              </a:rPr>
              <a:t>сновна начела медицинске етике</a:t>
            </a:r>
            <a:endParaRPr lang="en-US" sz="2800" dirty="0">
              <a:latin typeface="Comic Sans MS" pitchFamily="66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609600" y="1981200"/>
          <a:ext cx="43434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Content Placeholder 5" descr="timthumb.php.jpg"/>
          <p:cNvPicPr>
            <a:picLocks noGrp="1" noChangeAspect="1"/>
          </p:cNvPicPr>
          <p:nvPr>
            <p:ph sz="half" idx="2"/>
          </p:nvPr>
        </p:nvPicPr>
        <p:blipFill>
          <a:blip r:embed="rId6" cstate="print"/>
          <a:stretch>
            <a:fillRect/>
          </a:stretch>
        </p:blipFill>
        <p:spPr>
          <a:xfrm>
            <a:off x="4953000" y="3124200"/>
            <a:ext cx="4038600" cy="2748609"/>
          </a:xfrm>
          <a:prstGeom prst="ellipse">
            <a:avLst/>
          </a:prstGeom>
          <a:effectLst>
            <a:softEdge rad="112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456BC3-7A35-4734-BE35-FD8ADC335677}" type="slidenum">
              <a:rPr lang="en-US" smtClean="0"/>
              <a:pPr>
                <a:defRPr/>
              </a:pPr>
              <a:t>12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838200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sr-Latn-RS" sz="3200" dirty="0" smtClean="0">
                <a:latin typeface="Comic Sans MS" pitchFamily="66" charset="0"/>
              </a:rPr>
              <a:t>E</a:t>
            </a:r>
            <a:r>
              <a:rPr lang="sr-Cyrl-RS" sz="3200" dirty="0" smtClean="0">
                <a:latin typeface="Comic Sans MS" pitchFamily="66" charset="0"/>
              </a:rPr>
              <a:t>тички аспекти </a:t>
            </a:r>
            <a:r>
              <a:rPr lang="en-US" sz="3200" dirty="0" smtClean="0">
                <a:latin typeface="Comic Sans MS" pitchFamily="66" charset="0"/>
              </a:rPr>
              <a:t>HIV </a:t>
            </a:r>
            <a:r>
              <a:rPr lang="sr-Cyrl-RS" sz="3200" dirty="0" smtClean="0">
                <a:latin typeface="Comic Sans MS" pitchFamily="66" charset="0"/>
              </a:rPr>
              <a:t>инфекције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76155-A822-4598-BB37-2EA961AD710E}" type="slidenum">
              <a:rPr lang="en-US" smtClean="0"/>
              <a:pPr>
                <a:defRPr/>
              </a:pPr>
              <a:t>13</a:t>
            </a:fld>
            <a:endParaRPr lang="en-US" sz="1400">
              <a:latin typeface="Arial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1143000"/>
          <a:ext cx="83058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14</a:t>
            </a:fld>
            <a:endParaRPr lang="en-US" sz="140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6848"/>
            <a:ext cx="5334000" cy="3901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itle 5"/>
          <p:cNvSpPr txBox="1">
            <a:spLocks/>
          </p:cNvSpPr>
          <p:nvPr/>
        </p:nvSpPr>
        <p:spPr bwMode="auto">
          <a:xfrm>
            <a:off x="1219200" y="1066800"/>
            <a:ext cx="746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Поверљивост и обавештење партнера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en-US" sz="3200" dirty="0" err="1" smtClean="0">
                <a:latin typeface="Comic Sans MS" pitchFamily="66" charset="0"/>
              </a:rPr>
              <a:t>Поверљивост</a:t>
            </a:r>
            <a:endParaRPr lang="en-US" sz="3200" dirty="0" smtClean="0">
              <a:latin typeface="Comic Sans MS" pitchFamily="66" charset="0"/>
            </a:endParaRPr>
          </a:p>
        </p:txBody>
      </p:sp>
      <p:sp>
        <p:nvSpPr>
          <p:cNvPr id="1638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876800" cy="4297363"/>
          </a:xfrm>
        </p:spPr>
        <p:txBody>
          <a:bodyPr/>
          <a:lstStyle/>
          <a:p>
            <a:r>
              <a:rPr lang="en-US" sz="2000" dirty="0" err="1" smtClean="0">
                <a:latin typeface="Cambria" pitchFamily="18" charset="0"/>
              </a:rPr>
              <a:t>Поверљивост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од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суштинског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значаја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спречавање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дискриминације</a:t>
            </a:r>
            <a:endParaRPr lang="en-US" sz="2000" dirty="0" smtClean="0">
              <a:latin typeface="Cambria" pitchFamily="18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err="1" smtClean="0">
                <a:latin typeface="Cambria" pitchFamily="18" charset="0"/>
              </a:rPr>
              <a:t>Због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осетљивости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података</a:t>
            </a:r>
            <a:r>
              <a:rPr lang="en-US" sz="2000" dirty="0" smtClean="0">
                <a:latin typeface="Cambria" pitchFamily="18" charset="0"/>
              </a:rPr>
              <a:t> о </a:t>
            </a:r>
            <a:r>
              <a:rPr lang="en-US" sz="2000" dirty="0" err="1" smtClean="0">
                <a:latin typeface="Cambria" pitchFamily="18" charset="0"/>
              </a:rPr>
              <a:t>статусу</a:t>
            </a:r>
            <a:r>
              <a:rPr lang="en-US" sz="2000" dirty="0" smtClean="0">
                <a:latin typeface="Cambria" pitchFamily="18" charset="0"/>
              </a:rPr>
              <a:t> HIV </a:t>
            </a:r>
            <a:r>
              <a:rPr lang="en-US" sz="2000" dirty="0" err="1" smtClean="0">
                <a:latin typeface="Cambria" pitchFamily="18" charset="0"/>
              </a:rPr>
              <a:t>позитивних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особа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као</a:t>
            </a:r>
            <a:r>
              <a:rPr lang="en-US" sz="2000" dirty="0" smtClean="0">
                <a:latin typeface="Cambria" pitchFamily="18" charset="0"/>
              </a:rPr>
              <a:t> и </a:t>
            </a:r>
            <a:r>
              <a:rPr lang="en-US" sz="2000" dirty="0" err="1" smtClean="0">
                <a:latin typeface="Cambria" pitchFamily="18" charset="0"/>
              </a:rPr>
              <a:t>њихове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медицинске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документације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потребна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додатна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заштита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података</a:t>
            </a:r>
            <a:endParaRPr lang="en-US" sz="2000" dirty="0" smtClean="0">
              <a:latin typeface="Cambria" pitchFamily="18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smtClean="0">
                <a:latin typeface="Cambria" pitchFamily="18" charset="0"/>
              </a:rPr>
              <a:t>HIV </a:t>
            </a:r>
            <a:r>
              <a:rPr lang="en-US" sz="2000" dirty="0" err="1" smtClean="0">
                <a:latin typeface="Cambria" pitchFamily="18" charset="0"/>
              </a:rPr>
              <a:t>позитивни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здравствени</a:t>
            </a:r>
            <a:r>
              <a:rPr lang="sr-Cyrl-R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радници</a:t>
            </a:r>
            <a:r>
              <a:rPr lang="en-US" sz="2000" dirty="0" smtClean="0">
                <a:latin typeface="Cambria" pitchFamily="18" charset="0"/>
              </a:rPr>
              <a:t> (</a:t>
            </a:r>
            <a:r>
              <a:rPr lang="en-US" sz="2000" dirty="0" err="1" smtClean="0">
                <a:latin typeface="Cambria" pitchFamily="18" charset="0"/>
              </a:rPr>
              <a:t>стоматолози</a:t>
            </a:r>
            <a:r>
              <a:rPr lang="en-US" sz="2000" dirty="0" smtClean="0">
                <a:latin typeface="Cambria" pitchFamily="18" charset="0"/>
              </a:rPr>
              <a:t>)-</a:t>
            </a:r>
            <a:r>
              <a:rPr lang="en-US" sz="2000" dirty="0" err="1" smtClean="0">
                <a:latin typeface="Cambria" pitchFamily="18" charset="0"/>
              </a:rPr>
              <a:t>Пекиншка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декларација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из</a:t>
            </a:r>
            <a:r>
              <a:rPr lang="en-US" sz="2000" dirty="0" smtClean="0">
                <a:latin typeface="Cambria" pitchFamily="18" charset="0"/>
              </a:rPr>
              <a:t> 2009. </a:t>
            </a:r>
            <a:r>
              <a:rPr lang="en-US" sz="2000" dirty="0" err="1" smtClean="0">
                <a:latin typeface="Cambria" pitchFamily="18" charset="0"/>
              </a:rPr>
              <a:t>године</a:t>
            </a:r>
            <a:endParaRPr lang="en-US" sz="2000" dirty="0" smtClean="0">
              <a:latin typeface="Cambria" pitchFamily="18" charset="0"/>
            </a:endParaRP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6390" name="Content Placeholder 5" descr="index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62650" y="2811463"/>
            <a:ext cx="2171700" cy="21050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B3B4-6BC4-4097-8B6B-A7300C9A75B7}" type="slidenum">
              <a:rPr lang="en-US" smtClean="0"/>
              <a:pPr>
                <a:defRPr/>
              </a:pPr>
              <a:t>15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en-US" sz="3200" dirty="0" err="1" smtClean="0">
                <a:latin typeface="Comic Sans MS" pitchFamily="66" charset="0"/>
              </a:rPr>
              <a:t>Поверљивост</a:t>
            </a:r>
            <a:endParaRPr lang="en-US" sz="3200" dirty="0" smtClean="0">
              <a:latin typeface="Comic Sans MS" pitchFamily="66" charset="0"/>
            </a:endParaRPr>
          </a:p>
        </p:txBody>
      </p:sp>
      <p:sp>
        <p:nvSpPr>
          <p:cNvPr id="1741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648200" cy="4144963"/>
          </a:xfrm>
        </p:spPr>
        <p:txBody>
          <a:bodyPr/>
          <a:lstStyle/>
          <a:p>
            <a:r>
              <a:rPr lang="sr-Cyrl-CS" sz="2000" dirty="0" smtClean="0">
                <a:latin typeface="Cambria" pitchFamily="18" charset="0"/>
              </a:rPr>
              <a:t>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нашој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земљи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прописана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кривична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одговорност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откривање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статуса</a:t>
            </a:r>
            <a:r>
              <a:rPr lang="en-US" sz="2000" dirty="0" smtClean="0">
                <a:latin typeface="Cambria" pitchFamily="18" charset="0"/>
              </a:rPr>
              <a:t> HIV </a:t>
            </a:r>
            <a:r>
              <a:rPr lang="en-US" sz="2000" dirty="0" err="1" smtClean="0">
                <a:latin typeface="Cambria" pitchFamily="18" charset="0"/>
              </a:rPr>
              <a:t>позитивних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особа</a:t>
            </a:r>
            <a:endParaRPr lang="en-US" sz="2000" dirty="0" smtClean="0">
              <a:latin typeface="Cambria" pitchFamily="18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err="1" smtClean="0">
                <a:latin typeface="Cambria" pitchFamily="18" charset="0"/>
              </a:rPr>
              <a:t>Изузеци-избегавање</a:t>
            </a:r>
            <a:r>
              <a:rPr lang="en-US" sz="2000" dirty="0" smtClean="0">
                <a:latin typeface="Cambria" pitchFamily="18" charset="0"/>
              </a:rPr>
              <a:t>  </a:t>
            </a:r>
            <a:r>
              <a:rPr lang="en-US" sz="2000" dirty="0" err="1" smtClean="0">
                <a:latin typeface="Cambria" pitchFamily="18" charset="0"/>
              </a:rPr>
              <a:t>здравственог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ризика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члана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породице</a:t>
            </a:r>
            <a:endParaRPr lang="en-US" sz="2000" dirty="0" smtClean="0">
              <a:latin typeface="Cambria" pitchFamily="18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err="1" smtClean="0">
                <a:latin typeface="Cambria" pitchFamily="18" charset="0"/>
              </a:rPr>
              <a:t>Поверљивост</a:t>
            </a:r>
            <a:r>
              <a:rPr lang="en-US" sz="2000" dirty="0" smtClean="0">
                <a:latin typeface="Cambria" pitchFamily="18" charset="0"/>
              </a:rPr>
              <a:t> и </a:t>
            </a:r>
            <a:r>
              <a:rPr lang="en-US" sz="2000" dirty="0" err="1" smtClean="0">
                <a:latin typeface="Cambria" pitchFamily="18" charset="0"/>
              </a:rPr>
              <a:t>обавештење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партнера</a:t>
            </a:r>
            <a:r>
              <a:rPr lang="en-US" sz="2000" dirty="0" smtClean="0">
                <a:latin typeface="Cambria" pitchFamily="18" charset="0"/>
              </a:rPr>
              <a:t> у </a:t>
            </a:r>
            <a:r>
              <a:rPr lang="en-US" sz="2000" dirty="0" err="1" smtClean="0">
                <a:latin typeface="Cambria" pitchFamily="18" charset="0"/>
              </a:rPr>
              <a:t>контексту</a:t>
            </a:r>
            <a:r>
              <a:rPr lang="en-US" sz="2000" dirty="0" smtClean="0">
                <a:latin typeface="Cambria" pitchFamily="18" charset="0"/>
              </a:rPr>
              <a:t> HIV </a:t>
            </a:r>
            <a:r>
              <a:rPr lang="en-US" sz="2000" dirty="0" err="1" smtClean="0">
                <a:latin typeface="Cambria" pitchFamily="18" charset="0"/>
              </a:rPr>
              <a:t>инфекције</a:t>
            </a:r>
            <a:r>
              <a:rPr lang="en-US" sz="2000" dirty="0" smtClean="0">
                <a:latin typeface="Cambria" pitchFamily="18" charset="0"/>
              </a:rPr>
              <a:t>, </a:t>
            </a:r>
            <a:r>
              <a:rPr lang="en-US" sz="2000" dirty="0" err="1" smtClean="0">
                <a:latin typeface="Cambria" pitchFamily="18" charset="0"/>
              </a:rPr>
              <a:t>увек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представља</a:t>
            </a:r>
            <a:r>
              <a:rPr lang="sr-Cyrl-RS" sz="1800" dirty="0" smtClean="0">
                <a:latin typeface="Cambria" pitchFamily="18" charset="0"/>
              </a:rPr>
              <a:t>ју</a:t>
            </a:r>
            <a:r>
              <a:rPr lang="sr-Cyrl-RS" sz="2000" dirty="0" smtClean="0">
                <a:latin typeface="Cambria" pitchFamily="18" charset="0"/>
              </a:rPr>
              <a:t>  </a:t>
            </a:r>
            <a:r>
              <a:rPr lang="en-US" sz="2000" dirty="0" err="1" smtClean="0">
                <a:latin typeface="Cambria" pitchFamily="18" charset="0"/>
              </a:rPr>
              <a:t>сложена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етичка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питања</a:t>
            </a:r>
            <a:endParaRPr lang="en-US" sz="2000" dirty="0" smtClean="0">
              <a:latin typeface="Cambria" pitchFamily="18" charset="0"/>
            </a:endParaRPr>
          </a:p>
          <a:p>
            <a:endParaRPr lang="en-US" dirty="0" smtClean="0"/>
          </a:p>
        </p:txBody>
      </p:sp>
      <p:pic>
        <p:nvPicPr>
          <p:cNvPr id="17414" name="Content Placeholder 5" descr="images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48400" y="2814638"/>
            <a:ext cx="2057400" cy="16192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AA4641-5716-4863-934B-EDDE9618179B}" type="slidenum">
              <a:rPr lang="en-US" smtClean="0"/>
              <a:pPr>
                <a:defRPr/>
              </a:pPr>
              <a:t>16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sr-Cyrl-RS" sz="2800" dirty="0" smtClean="0">
                <a:latin typeface="Comic Sans MS" pitchFamily="66" charset="0"/>
              </a:rPr>
              <a:t>Обавештење партнера</a:t>
            </a:r>
            <a:endParaRPr lang="en-US" sz="2800" dirty="0" smtClean="0">
              <a:latin typeface="Comic Sans MS" pitchFamily="66" charset="0"/>
            </a:endParaRPr>
          </a:p>
        </p:txBody>
      </p:sp>
      <p:pic>
        <p:nvPicPr>
          <p:cNvPr id="18437" name="Content Placeholder 6" descr="images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24200" y="4662488"/>
            <a:ext cx="2819400" cy="1876425"/>
          </a:xfrm>
          <a:blipFill dpi="0" rotWithShape="1">
            <a:blip r:embed="rId3" cstate="print"/>
            <a:srcRect/>
            <a:tile tx="0" ty="0" sx="100000" sy="100000" flip="none" algn="tl"/>
          </a:blipFill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D9FF45-59ED-4B6D-87B6-4BEC463A06AE}" type="slidenum">
              <a:rPr lang="en-US" smtClean="0"/>
              <a:pPr>
                <a:defRPr/>
              </a:pPr>
              <a:t>17</a:t>
            </a:fld>
            <a:endParaRPr lang="en-US" sz="1400">
              <a:latin typeface="Arial" charset="0"/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609600" y="1905000"/>
            <a:ext cx="2743200" cy="251460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600" dirty="0">
                <a:latin typeface="Cambria" pitchFamily="18" charset="0"/>
              </a:rPr>
              <a:t>Право на поверљивост пацијента (однос пацијент –лекар)</a:t>
            </a:r>
            <a:endParaRPr lang="en-US" sz="1600" dirty="0">
              <a:latin typeface="Cambria" pitchFamily="18" charset="0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6096000" y="1905000"/>
            <a:ext cx="2362200" cy="243840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600" dirty="0">
                <a:latin typeface="Cambria" pitchFamily="18" charset="0"/>
              </a:rPr>
              <a:t>Заштита колективних права (сексуални партнери)</a:t>
            </a:r>
            <a:endParaRPr lang="en-US" sz="16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sz="half" idx="2"/>
          </p:nvPr>
        </p:nvSpPr>
        <p:spPr>
          <a:xfrm>
            <a:off x="533400" y="1447800"/>
            <a:ext cx="5410200" cy="4419600"/>
          </a:xfrm>
          <a:ln>
            <a:solidFill>
              <a:srgbClr val="FFFF00"/>
            </a:solidFill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sz="2000" dirty="0" err="1" smtClean="0">
                <a:latin typeface="Cambria" pitchFamily="18" charset="0"/>
              </a:rPr>
              <a:t>Право</a:t>
            </a:r>
            <a:r>
              <a:rPr lang="en-US" sz="2000" dirty="0" smtClean="0">
                <a:latin typeface="Cambria" pitchFamily="18" charset="0"/>
              </a:rPr>
              <a:t> HIV </a:t>
            </a:r>
            <a:r>
              <a:rPr lang="en-US" sz="2000" dirty="0" err="1" smtClean="0">
                <a:latin typeface="Cambria" pitchFamily="18" charset="0"/>
              </a:rPr>
              <a:t>позитивне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особе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поверљивост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може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бити</a:t>
            </a:r>
            <a:r>
              <a:rPr lang="en-US" sz="2000" dirty="0" smtClean="0">
                <a:latin typeface="Cambria" pitchFamily="18" charset="0"/>
              </a:rPr>
              <a:t> у </a:t>
            </a:r>
            <a:r>
              <a:rPr lang="en-US" sz="2000" dirty="0" err="1" smtClean="0">
                <a:latin typeface="Cambria" pitchFamily="18" charset="0"/>
              </a:rPr>
              <a:t>сукобу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правом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партнера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да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заштити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од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инфекције</a:t>
            </a:r>
            <a:endParaRPr lang="en-US" sz="2000" dirty="0" smtClean="0">
              <a:latin typeface="Cambria" pitchFamily="18" charset="0"/>
            </a:endParaRPr>
          </a:p>
          <a:p>
            <a:r>
              <a:rPr lang="en-US" sz="2000" dirty="0" err="1" smtClean="0">
                <a:latin typeface="Cambria" pitchFamily="18" charset="0"/>
              </a:rPr>
              <a:t>Рационални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разлози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за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обавештење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партнера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су</a:t>
            </a:r>
            <a:r>
              <a:rPr lang="en-US" sz="2000" dirty="0" smtClean="0">
                <a:latin typeface="Cambria" pitchFamily="18" charset="0"/>
              </a:rPr>
              <a:t>: </a:t>
            </a:r>
            <a:r>
              <a:rPr lang="en-US" sz="2000" dirty="0" err="1" smtClean="0">
                <a:latin typeface="Cambria" pitchFamily="18" charset="0"/>
              </a:rPr>
              <a:t>спречавање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ширења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инфекције</a:t>
            </a:r>
            <a:r>
              <a:rPr lang="en-US" sz="2000" dirty="0" smtClean="0">
                <a:latin typeface="Cambria" pitchFamily="18" charset="0"/>
              </a:rPr>
              <a:t>, </a:t>
            </a:r>
            <a:r>
              <a:rPr lang="en-US" sz="2000" dirty="0" err="1" smtClean="0">
                <a:latin typeface="Cambria" pitchFamily="18" charset="0"/>
              </a:rPr>
              <a:t>превенција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преноса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резистенције</a:t>
            </a:r>
            <a:r>
              <a:rPr lang="en-US" sz="2000" dirty="0" smtClean="0">
                <a:latin typeface="Cambria" pitchFamily="18" charset="0"/>
              </a:rPr>
              <a:t> и </a:t>
            </a:r>
            <a:r>
              <a:rPr lang="en-US" sz="2000" dirty="0" err="1" smtClean="0">
                <a:latin typeface="Cambria" pitchFamily="18" charset="0"/>
              </a:rPr>
              <a:t>евентуалног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терапијског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неуспеха</a:t>
            </a:r>
            <a:r>
              <a:rPr lang="en-US" sz="2000" dirty="0" smtClean="0">
                <a:latin typeface="Cambria" pitchFamily="18" charset="0"/>
              </a:rPr>
              <a:t>...</a:t>
            </a:r>
            <a:r>
              <a:rPr lang="en-US" sz="2000" dirty="0" err="1" smtClean="0">
                <a:latin typeface="Cambria" pitchFamily="18" charset="0"/>
              </a:rPr>
              <a:t>морална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обавеза</a:t>
            </a:r>
            <a:r>
              <a:rPr lang="en-US" sz="2000" dirty="0" smtClean="0">
                <a:latin typeface="Cambria" pitchFamily="18" charset="0"/>
              </a:rPr>
              <a:t>?</a:t>
            </a: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Откривање </a:t>
            </a:r>
            <a:r>
              <a:rPr lang="sr-Latn-RS" sz="2000" dirty="0" smtClean="0">
                <a:latin typeface="Cambria" pitchFamily="18" charset="0"/>
              </a:rPr>
              <a:t>HIV </a:t>
            </a:r>
            <a:r>
              <a:rPr lang="sr-Cyrl-RS" sz="2000" dirty="0" smtClean="0">
                <a:latin typeface="Cambria" pitchFamily="18" charset="0"/>
              </a:rPr>
              <a:t>статуса представља сложен процес доношења добровољне одлуке</a:t>
            </a:r>
          </a:p>
          <a:p>
            <a:r>
              <a:rPr lang="sr-Cyrl-RS" sz="2000" dirty="0" smtClean="0">
                <a:latin typeface="Cambria" pitchFamily="18" charset="0"/>
              </a:rPr>
              <a:t>Многи пацијенти неспремни на добровољно обавештење партнера</a:t>
            </a:r>
          </a:p>
          <a:p>
            <a:endParaRPr lang="en-US" sz="2000" dirty="0" smtClean="0">
              <a:latin typeface="Cambria" pitchFamily="18" charset="0"/>
            </a:endParaRPr>
          </a:p>
          <a:p>
            <a:endParaRPr lang="en-US" sz="2000" dirty="0" smtClean="0"/>
          </a:p>
        </p:txBody>
      </p:sp>
      <p:pic>
        <p:nvPicPr>
          <p:cNvPr id="6" name="Content Placeholder 5" descr="0bd9c1d934c809116f48e9941820f_26_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990081">
            <a:off x="4578754" y="1338974"/>
            <a:ext cx="3759889" cy="865859"/>
          </a:xfrm>
          <a:ln>
            <a:solidFill>
              <a:srgbClr val="FFFF00"/>
            </a:solidFill>
          </a:ln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" y="304801"/>
            <a:ext cx="8001000" cy="838200"/>
          </a:xfrm>
        </p:spPr>
        <p:txBody>
          <a:bodyPr/>
          <a:lstStyle/>
          <a:p>
            <a:pPr>
              <a:defRPr/>
            </a:pPr>
            <a:fld id="{F63E2DD8-D8BD-4566-BD7D-06AA21FE5426}" type="slidenum">
              <a:rPr lang="en-US" smtClean="0"/>
              <a:pPr>
                <a:defRPr/>
              </a:pPr>
              <a:t>18</a:t>
            </a:fld>
            <a:endParaRPr lang="en-US" sz="1400">
              <a:latin typeface="Arial" charset="0"/>
            </a:endParaRPr>
          </a:p>
        </p:txBody>
      </p:sp>
      <p:pic>
        <p:nvPicPr>
          <p:cNvPr id="7" name="Content Placeholder 5" descr="0bd9c1d934c809116f48e9941820f_26_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5992925" y="3275816"/>
            <a:ext cx="3759889" cy="865859"/>
          </a:xfrm>
        </p:spPr>
      </p:pic>
      <p:pic>
        <p:nvPicPr>
          <p:cNvPr id="8" name="Content Placeholder 5" descr="0bd9c1d934c809116f48e9941820f_26_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6145325" y="3428216"/>
            <a:ext cx="3759889" cy="865859"/>
          </a:xfrm>
        </p:spPr>
      </p:pic>
      <p:pic>
        <p:nvPicPr>
          <p:cNvPr id="9" name="Content Placeholder 5" descr="0bd9c1d934c809116f48e9941820f_26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457200"/>
            <a:ext cx="4191000" cy="68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perspectiveRelaxed"/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" name="Content Placeholder 5" descr="0bd9c1d934c809116f48e9941820f_26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90600" y="6019800"/>
            <a:ext cx="4191000" cy="609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scene3d>
            <a:camera prst="perspectiveRelaxed"/>
            <a:lightRig rig="threePt" dir="t"/>
          </a:scene3d>
        </p:spPr>
      </p:pic>
      <p:pic>
        <p:nvPicPr>
          <p:cNvPr id="11" name="Content Placeholder 5" descr="0bd9c1d934c809116f48e9941820f_26_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8801804">
            <a:off x="5090808" y="4706947"/>
            <a:ext cx="3191304" cy="706584"/>
          </a:xfrm>
          <a:prstGeom prst="rect">
            <a:avLst/>
          </a:prstGeom>
          <a:noFill/>
          <a:ln w="34925">
            <a:solidFill>
              <a:schemeClr val="bg1"/>
            </a:solidFill>
            <a:miter lim="800000"/>
            <a:headEnd/>
            <a:tailEnd/>
          </a:ln>
          <a:effectLst/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438400" y="1600200"/>
          <a:ext cx="47244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A01C7-00BF-40E6-B72F-AB85DB9EC46E}" type="slidenum">
              <a:rPr lang="en-US" smtClean="0"/>
              <a:pPr>
                <a:defRPr/>
              </a:pPr>
              <a:t>19</a:t>
            </a:fld>
            <a:endParaRPr lang="en-US" sz="1400">
              <a:latin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sr-Cyrl-RS" sz="2800" dirty="0" smtClean="0">
                <a:latin typeface="Comic Sans MS" pitchFamily="66" charset="0"/>
              </a:rPr>
              <a:t>Обавештење партнера и поверљивост</a:t>
            </a:r>
            <a:endParaRPr lang="en-US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31838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1" hangingPunct="1">
              <a:defRPr/>
            </a:pPr>
            <a:r>
              <a:rPr lang="sr-Cyrl-RS" sz="3200" dirty="0" smtClean="0">
                <a:latin typeface="Comic Sans MS" pitchFamily="66" charset="0"/>
              </a:rPr>
              <a:t>Шта је </a:t>
            </a:r>
            <a:r>
              <a:rPr lang="sr-Latn-RS" sz="3200" dirty="0" smtClean="0">
                <a:latin typeface="Comic Sans MS" pitchFamily="66" charset="0"/>
              </a:rPr>
              <a:t>HIV</a:t>
            </a:r>
            <a:r>
              <a:rPr lang="en-US" sz="3200" dirty="0" smtClean="0">
                <a:latin typeface="Comic Sans MS" pitchFamily="66" charset="0"/>
              </a:rPr>
              <a:t>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5410200" cy="5029200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rtlCol="0"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>
                <a:latin typeface="Cambria" pitchFamily="18" charset="0"/>
                <a:cs typeface="Tahoma" pitchFamily="34" charset="0"/>
              </a:rPr>
              <a:t>HIV </a:t>
            </a:r>
            <a:r>
              <a:rPr lang="sr-Cyrl-RS" sz="2000" dirty="0" smtClean="0">
                <a:latin typeface="Cambria" pitchFamily="18" charset="0"/>
                <a:cs typeface="Tahoma" pitchFamily="34" charset="0"/>
              </a:rPr>
              <a:t>- вирус хумане имунодефицијенције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Arial" charset="0"/>
              <a:buNone/>
              <a:defRPr/>
            </a:pPr>
            <a:endParaRPr lang="sr-Cyrl-RS" sz="2000" dirty="0" smtClean="0">
              <a:latin typeface="Cambria" pitchFamily="18" charset="0"/>
              <a:cs typeface="Tahoma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RS" sz="2000" dirty="0" smtClean="0">
                <a:latin typeface="Cambria" pitchFamily="18" charset="0"/>
                <a:cs typeface="Tahoma" pitchFamily="34" charset="0"/>
              </a:rPr>
              <a:t>Преноси се преко специфичних телесних течности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Arial" charset="0"/>
              <a:buNone/>
              <a:defRPr/>
            </a:pPr>
            <a:endParaRPr lang="sr-Cyrl-RS" sz="2000" dirty="0" smtClean="0">
              <a:latin typeface="Cambria" pitchFamily="18" charset="0"/>
              <a:cs typeface="Tahoma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>
                <a:latin typeface="Cambria" pitchFamily="18" charset="0"/>
              </a:rPr>
              <a:t>HIV </a:t>
            </a:r>
            <a:r>
              <a:rPr lang="sr-Cyrl-CS" sz="2000" dirty="0" smtClean="0">
                <a:latin typeface="Cambria" pitchFamily="18" charset="0"/>
              </a:rPr>
              <a:t>вирус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по</a:t>
            </a:r>
            <a:r>
              <a:rPr lang="sr-Cyrl-RS" sz="2000" dirty="0" smtClean="0">
                <a:latin typeface="Cambria" pitchFamily="18" charset="0"/>
              </a:rPr>
              <a:t>с</a:t>
            </a:r>
            <a:r>
              <a:rPr lang="sr-Cyrl-CS" sz="2000" dirty="0" smtClean="0">
                <a:latin typeface="Cambria" pitchFamily="18" charset="0"/>
              </a:rPr>
              <a:t>ед</a:t>
            </a:r>
            <a:r>
              <a:rPr lang="sr-Cyrl-RS" sz="2000" dirty="0" smtClean="0">
                <a:latin typeface="Cambria" pitchFamily="18" charset="0"/>
              </a:rPr>
              <a:t>у</a:t>
            </a:r>
            <a:r>
              <a:rPr lang="sr-Cyrl-CS" sz="2000" dirty="0" smtClean="0">
                <a:latin typeface="Cambria" pitchFamily="18" charset="0"/>
              </a:rPr>
              <a:t>ј</a:t>
            </a:r>
            <a:r>
              <a:rPr lang="en-US" sz="2000" dirty="0" smtClean="0">
                <a:latin typeface="Cambria" pitchFamily="18" charset="0"/>
              </a:rPr>
              <a:t>e </a:t>
            </a:r>
            <a:r>
              <a:rPr lang="sr-Cyrl-CS" sz="2000" dirty="0" smtClean="0">
                <a:latin typeface="Cambria" pitchFamily="18" charset="0"/>
              </a:rPr>
              <a:t>т</a:t>
            </a:r>
            <a:r>
              <a:rPr lang="sr-Cyrl-RS" sz="2000" dirty="0" smtClean="0">
                <a:latin typeface="Cambria" pitchFamily="18" charset="0"/>
              </a:rPr>
              <a:t>р</a:t>
            </a:r>
            <a:r>
              <a:rPr lang="sr-Cyrl-CS" sz="2000" dirty="0" smtClean="0">
                <a:latin typeface="Cambria" pitchFamily="18" charset="0"/>
              </a:rPr>
              <a:t>опизам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за</a:t>
            </a:r>
            <a:r>
              <a:rPr lang="en-US" sz="2000" dirty="0" smtClean="0">
                <a:latin typeface="Cambria" pitchFamily="18" charset="0"/>
              </a:rPr>
              <a:t> CD4</a:t>
            </a:r>
            <a:r>
              <a:rPr lang="en-US" sz="2000" baseline="30000" dirty="0" smtClean="0">
                <a:latin typeface="Cambria" pitchFamily="18" charset="0"/>
              </a:rPr>
              <a:t>+</a:t>
            </a:r>
            <a:r>
              <a:rPr lang="en-US" sz="2000" dirty="0" smtClean="0">
                <a:latin typeface="Cambria" pitchFamily="18" charset="0"/>
              </a:rPr>
              <a:t> T </a:t>
            </a:r>
            <a:r>
              <a:rPr lang="sr-Cyrl-CS" sz="2000" dirty="0" smtClean="0">
                <a:latin typeface="Cambria" pitchFamily="18" charset="0"/>
              </a:rPr>
              <a:t>лимфоците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које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постеп</a:t>
            </a:r>
            <a:r>
              <a:rPr lang="en-US" sz="2000" dirty="0" smtClean="0">
                <a:latin typeface="Cambria" pitchFamily="18" charset="0"/>
              </a:rPr>
              <a:t>e</a:t>
            </a:r>
            <a:r>
              <a:rPr lang="sr-Cyrl-CS" sz="2000" dirty="0" smtClean="0">
                <a:latin typeface="Cambria" pitchFamily="18" charset="0"/>
              </a:rPr>
              <a:t>н</a:t>
            </a:r>
            <a:r>
              <a:rPr lang="en-US" sz="2000" dirty="0" smtClean="0">
                <a:latin typeface="Cambria" pitchFamily="18" charset="0"/>
              </a:rPr>
              <a:t>o </a:t>
            </a:r>
            <a:r>
              <a:rPr lang="sr-Cyrl-CS" sz="2000" dirty="0" smtClean="0">
                <a:latin typeface="Cambria" pitchFamily="18" charset="0"/>
              </a:rPr>
              <a:t>уништава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што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в</a:t>
            </a:r>
            <a:r>
              <a:rPr lang="en-US" sz="2000" dirty="0" smtClean="0">
                <a:latin typeface="Cambria" pitchFamily="18" charset="0"/>
              </a:rPr>
              <a:t>o</a:t>
            </a:r>
            <a:r>
              <a:rPr lang="sr-Cyrl-CS" sz="2000" dirty="0" smtClean="0">
                <a:latin typeface="Cambria" pitchFamily="18" charset="0"/>
              </a:rPr>
              <a:t>ди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слабљ</a:t>
            </a:r>
            <a:r>
              <a:rPr lang="en-US" sz="2000" dirty="0" smtClean="0">
                <a:latin typeface="Cambria" pitchFamily="18" charset="0"/>
              </a:rPr>
              <a:t>e</a:t>
            </a:r>
            <a:r>
              <a:rPr lang="sr-Cyrl-CS" sz="2000" dirty="0" smtClean="0">
                <a:latin typeface="Cambria" pitchFamily="18" charset="0"/>
              </a:rPr>
              <a:t>њу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имунског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система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развоју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имунодефицијенције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Arial" charset="0"/>
              <a:buNone/>
              <a:defRPr/>
            </a:pPr>
            <a:endParaRPr lang="sr-Cyrl-RS" sz="2000" dirty="0" smtClean="0">
              <a:latin typeface="Cambria" pitchFamily="18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sz="2000" dirty="0" smtClean="0">
                <a:latin typeface="Cambria" pitchFamily="18" charset="0"/>
              </a:rPr>
              <a:t>Терминални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стадијум</a:t>
            </a:r>
            <a:r>
              <a:rPr lang="en-US" sz="2000" dirty="0" smtClean="0">
                <a:latin typeface="Cambria" pitchFamily="18" charset="0"/>
              </a:rPr>
              <a:t> HIV </a:t>
            </a:r>
            <a:r>
              <a:rPr lang="sr-Cyrl-CS" sz="2000" dirty="0" smtClean="0">
                <a:latin typeface="Cambria" pitchFamily="18" charset="0"/>
              </a:rPr>
              <a:t>инфекције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назива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синдром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стечене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имунодефицијенциј</a:t>
            </a:r>
            <a:r>
              <a:rPr lang="en-US" sz="2000" dirty="0" smtClean="0">
                <a:latin typeface="Cambria" pitchFamily="18" charset="0"/>
              </a:rPr>
              <a:t>e (AIDS, eng. “</a:t>
            </a:r>
            <a:r>
              <a:rPr lang="en-US" sz="2000" i="1" dirty="0" smtClean="0">
                <a:latin typeface="Cambria" pitchFamily="18" charset="0"/>
              </a:rPr>
              <a:t>acquired immunodeficiency syndrome</a:t>
            </a:r>
            <a:r>
              <a:rPr lang="en-US" sz="2000" dirty="0" smtClean="0">
                <a:latin typeface="Cambria" pitchFamily="18" charset="0"/>
              </a:rPr>
              <a:t>”)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>
              <a:latin typeface="Cambria" pitchFamily="18" charset="0"/>
              <a:cs typeface="Tahoma" pitchFamily="34" charset="0"/>
            </a:endParaRPr>
          </a:p>
        </p:txBody>
      </p:sp>
      <p:pic>
        <p:nvPicPr>
          <p:cNvPr id="4100" name="Picture 2" descr="D:\AIDS\FUO and HIV\aids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00800" y="2667000"/>
            <a:ext cx="2381250" cy="192405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20</a:t>
            </a:fld>
            <a:endParaRPr lang="en-US" sz="140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4792619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itle 5"/>
          <p:cNvSpPr txBox="1">
            <a:spLocks/>
          </p:cNvSpPr>
          <p:nvPr/>
        </p:nvSpPr>
        <p:spPr bwMode="auto">
          <a:xfrm>
            <a:off x="1219200" y="1066800"/>
            <a:ext cx="746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Cyrl-RS" sz="4000" dirty="0" smtClean="0">
                <a:latin typeface="Comic Sans MS" pitchFamily="66" charset="0"/>
                <a:ea typeface="+mj-ea"/>
                <a:cs typeface="+mj-cs"/>
              </a:rPr>
              <a:t>Тестирање на </a:t>
            </a:r>
            <a:r>
              <a:rPr lang="en-US" sz="4000" dirty="0" smtClean="0">
                <a:latin typeface="Comic Sans MS" pitchFamily="66" charset="0"/>
                <a:ea typeface="+mj-ea"/>
                <a:cs typeface="+mj-cs"/>
              </a:rPr>
              <a:t>HIV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3200" dirty="0" smtClean="0">
                <a:latin typeface="Comic Sans MS" pitchFamily="66" charset="0"/>
              </a:rPr>
              <a:t>Тестирање</a:t>
            </a:r>
            <a:endParaRPr lang="en-US" sz="3200" dirty="0" smtClean="0">
              <a:latin typeface="Comic Sans MS" pitchFamily="66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876800" cy="4221163"/>
          </a:xfrm>
        </p:spPr>
        <p:txBody>
          <a:bodyPr/>
          <a:lstStyle/>
          <a:p>
            <a:r>
              <a:rPr lang="en-US" sz="2000" dirty="0" smtClean="0">
                <a:latin typeface="Cambria" pitchFamily="18" charset="0"/>
              </a:rPr>
              <a:t>T</a:t>
            </a:r>
            <a:r>
              <a:rPr lang="sr-Cyrl-RS" sz="2000" dirty="0" smtClean="0">
                <a:latin typeface="Cambria" pitchFamily="18" charset="0"/>
              </a:rPr>
              <a:t>естирање у нашој земљи је добровољно и засновано је  на информисаној сагласности клијента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Према правилима СЗО: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CS" sz="2000" dirty="0" smtClean="0">
                <a:latin typeface="Cambria" pitchFamily="18" charset="0"/>
              </a:rPr>
              <a:t>О</a:t>
            </a:r>
            <a:r>
              <a:rPr lang="sr-Cyrl-RS" sz="2000" dirty="0" smtClean="0">
                <a:latin typeface="Cambria" pitchFamily="18" charset="0"/>
              </a:rPr>
              <a:t>бавезна заштита приватности</a:t>
            </a:r>
          </a:p>
          <a:p>
            <a:r>
              <a:rPr lang="sr-Cyrl-RS" sz="2000" dirty="0" smtClean="0">
                <a:latin typeface="Cambria" pitchFamily="18" charset="0"/>
              </a:rPr>
              <a:t>Обавезно саветовање пре и после тестирања</a:t>
            </a:r>
          </a:p>
          <a:p>
            <a:r>
              <a:rPr lang="sr-Cyrl-RS" sz="2000" dirty="0" smtClean="0">
                <a:latin typeface="Cambria" pitchFamily="18" charset="0"/>
              </a:rPr>
              <a:t>Сагласност за тестирање</a:t>
            </a:r>
          </a:p>
        </p:txBody>
      </p:sp>
      <p:pic>
        <p:nvPicPr>
          <p:cNvPr id="6" name="Content Placeholder 5" descr="777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81600" y="2895600"/>
            <a:ext cx="3681824" cy="1924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10B17-5B16-4699-8E6A-26BAC47C91D8}" type="slidenum">
              <a:rPr lang="en-US" smtClean="0"/>
              <a:pPr>
                <a:defRPr/>
              </a:pPr>
              <a:t>21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Тестирањем се омогућава: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CS" sz="2000" dirty="0" smtClean="0">
                <a:latin typeface="Cambria" pitchFamily="18" charset="0"/>
              </a:rPr>
              <a:t>О</a:t>
            </a:r>
            <a:r>
              <a:rPr lang="sr-Cyrl-RS" sz="2000" dirty="0" smtClean="0">
                <a:latin typeface="Cambria" pitchFamily="18" charset="0"/>
              </a:rPr>
              <a:t>ткривање </a:t>
            </a:r>
            <a:r>
              <a:rPr lang="en-US" sz="2000" dirty="0" smtClean="0">
                <a:latin typeface="Cambria" pitchFamily="18" charset="0"/>
              </a:rPr>
              <a:t>HIV</a:t>
            </a:r>
            <a:r>
              <a:rPr lang="sr-Cyrl-RS" sz="2000" dirty="0" smtClean="0">
                <a:latin typeface="Cambria" pitchFamily="18" charset="0"/>
              </a:rPr>
              <a:t> инфекције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Смањење трансмисије са мајке на дете, као и други видови трансмисије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Редукује се стигма (удружена са тестирањем)</a:t>
            </a:r>
          </a:p>
          <a:p>
            <a:endParaRPr lang="en-U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У случају позитивног теста могуће су потенцијалне економскеи социјалне последице, као и могућа дискриминација</a:t>
            </a:r>
            <a:endParaRPr lang="en-US" sz="2000" dirty="0" smtClean="0">
              <a:latin typeface="Cambria" pitchFamily="18" charset="0"/>
            </a:endParaRPr>
          </a:p>
        </p:txBody>
      </p:sp>
      <p:pic>
        <p:nvPicPr>
          <p:cNvPr id="7" name="Content Placeholder 6" descr="images5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3200400"/>
            <a:ext cx="2857500" cy="16002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58FED-07D2-4965-8953-002201B406B6}" type="slidenum">
              <a:rPr lang="en-US" smtClean="0"/>
              <a:pPr>
                <a:defRPr/>
              </a:pPr>
              <a:t>22</a:t>
            </a:fld>
            <a:endParaRPr lang="en-US" sz="1400">
              <a:latin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3200" dirty="0" smtClean="0">
                <a:latin typeface="Comic Sans MS" pitchFamily="66" charset="0"/>
              </a:rPr>
              <a:t>Тестирање</a:t>
            </a:r>
            <a:endParaRPr lang="en-US" sz="32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3200" dirty="0" smtClean="0">
                <a:latin typeface="Cambria" pitchFamily="18" charset="0"/>
              </a:rPr>
              <a:t>Фундаментална права</a:t>
            </a:r>
            <a:endParaRPr lang="en-US" sz="3200" dirty="0" smtClean="0">
              <a:latin typeface="Cambria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685800" y="1600200"/>
          <a:ext cx="7239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0B1C9E-156B-4E11-87A4-6AA38C7AE10F}" type="slidenum">
              <a:rPr lang="en-US" smtClean="0"/>
              <a:pPr>
                <a:defRPr/>
              </a:pPr>
              <a:t>23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2800" dirty="0" smtClean="0">
                <a:latin typeface="Comic Sans MS" pitchFamily="66" charset="0"/>
              </a:rPr>
              <a:t>Стигматизација оболелих при пружању здравствене заштите</a:t>
            </a:r>
            <a:endParaRPr lang="en-US" sz="2800" dirty="0" smtClean="0">
              <a:latin typeface="Comic Sans MS" pitchFamily="66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229600" cy="1371600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sr-Latn-RS" sz="2000" dirty="0" smtClean="0"/>
              <a:t>      </a:t>
            </a:r>
            <a:r>
              <a:rPr lang="sr-Cyrl-CS" sz="2000" b="1" dirty="0" smtClean="0">
                <a:latin typeface="Cambria" pitchFamily="18" charset="0"/>
              </a:rPr>
              <a:t>Стигма</a:t>
            </a:r>
            <a:r>
              <a:rPr lang="en-US" sz="2000" b="1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друштвена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појава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маргинализације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неке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особе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или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популацијске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групе</a:t>
            </a:r>
            <a:r>
              <a:rPr lang="en-US" sz="2000" dirty="0" smtClean="0">
                <a:latin typeface="Cambria" pitchFamily="18" charset="0"/>
              </a:rPr>
              <a:t>, </a:t>
            </a:r>
            <a:r>
              <a:rPr lang="sr-Cyrl-CS" sz="2000" dirty="0" smtClean="0">
                <a:latin typeface="Cambria" pitchFamily="18" charset="0"/>
              </a:rPr>
              <a:t>што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узрокује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препреке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за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уживање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пуних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права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социјалном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окружењу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особа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које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живе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Latn-RS" sz="2000" dirty="0" smtClean="0">
                <a:latin typeface="Cambria" pitchFamily="18" charset="0"/>
              </a:rPr>
              <a:t>HIV</a:t>
            </a:r>
            <a:r>
              <a:rPr lang="en-US" sz="2000" dirty="0" smtClean="0">
                <a:latin typeface="Cambria" pitchFamily="18" charset="0"/>
              </a:rPr>
              <a:t>-</a:t>
            </a:r>
            <a:r>
              <a:rPr lang="sr-Cyrl-CS" sz="2000" dirty="0" smtClean="0">
                <a:latin typeface="Cambria" pitchFamily="18" charset="0"/>
              </a:rPr>
              <a:t>ом</a:t>
            </a:r>
            <a:r>
              <a:rPr lang="en-US" sz="2000" dirty="0" smtClean="0">
                <a:latin typeface="Cambria" pitchFamily="18" charset="0"/>
              </a:rPr>
              <a:t> </a:t>
            </a:r>
            <a:endParaRPr lang="sr-Cyrl-RS" sz="2000" dirty="0" smtClean="0">
              <a:latin typeface="Cambria" pitchFamily="18" charset="0"/>
            </a:endParaRPr>
          </a:p>
        </p:txBody>
      </p:sp>
      <p:sp>
        <p:nvSpPr>
          <p:cNvPr id="24580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505200"/>
            <a:ext cx="8153400" cy="12954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sr-Cyrl-RS" sz="2000" dirty="0" smtClean="0">
                <a:latin typeface="Cambria" pitchFamily="18" charset="0"/>
              </a:rPr>
              <a:t>      Представља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динамичан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процес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смањења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вредности</a:t>
            </a:r>
            <a:r>
              <a:rPr lang="en-US" sz="2000" dirty="0" smtClean="0">
                <a:latin typeface="Cambria" pitchFamily="18" charset="0"/>
              </a:rPr>
              <a:t>, </a:t>
            </a:r>
            <a:r>
              <a:rPr lang="sr-Cyrl-CS" sz="2000" dirty="0" smtClean="0">
                <a:latin typeface="Cambria" pitchFamily="18" charset="0"/>
              </a:rPr>
              <a:t>којим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се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значајно дискредитира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особа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очима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других</a:t>
            </a:r>
            <a:endParaRPr lang="en-US" sz="2000" dirty="0" smtClean="0">
              <a:latin typeface="Cambria" pitchFamily="18" charset="0"/>
            </a:endParaRP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77080F-06C4-4ABE-83DA-1DC3FDA41C39}" type="slidenum">
              <a:rPr lang="en-US" smtClean="0"/>
              <a:pPr>
                <a:defRPr/>
              </a:pPr>
              <a:t>24</a:t>
            </a:fld>
            <a:endParaRPr lang="en-US" sz="1400" dirty="0">
              <a:latin typeface="Arial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3400" y="5105400"/>
            <a:ext cx="8077200" cy="12954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kumimoji="0" lang="sr-Cyrl-C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Стигма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 </a:t>
            </a:r>
            <a:r>
              <a:rPr lang="sr-Cyrl-CS" sz="2000" noProof="0" dirty="0" smtClean="0">
                <a:latin typeface="Cambria" pitchFamily="18" charset="0"/>
              </a:rPr>
              <a:t>и дискриминација инфицираних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 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HIV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-</a:t>
            </a:r>
            <a:r>
              <a:rPr kumimoji="0" lang="sr-Cyrl-C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ом је заступљена </a:t>
            </a:r>
            <a:r>
              <a:rPr kumimoji="0" lang="sr-Cyrl-C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 међу здравственим радницима</a:t>
            </a:r>
            <a:r>
              <a:rPr lang="sr-Cyrl-RS" sz="2000" dirty="0" smtClean="0">
                <a:latin typeface="Cambria" pitchFamily="18" charset="0"/>
              </a:rPr>
              <a:t> свуда у свету</a:t>
            </a:r>
            <a:endParaRPr kumimoji="0" lang="sr-Cyrl-R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3200" dirty="0" smtClean="0">
                <a:latin typeface="Comic Sans MS" pitchFamily="66" charset="0"/>
              </a:rPr>
              <a:t>Стигматизација оболелих при пружању здравствене заштите</a:t>
            </a:r>
            <a:endParaRPr lang="en-US" sz="3200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Примери стигматизације у свакодневној пракси: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Присилно откривање </a:t>
            </a:r>
            <a:r>
              <a:rPr lang="sr-Latn-RS" sz="2000" dirty="0" smtClean="0">
                <a:latin typeface="Cambria" pitchFamily="18" charset="0"/>
              </a:rPr>
              <a:t>HIV </a:t>
            </a:r>
            <a:r>
              <a:rPr lang="sr-Cyrl-RS" sz="2000" dirty="0" smtClean="0">
                <a:latin typeface="Cambria" pitchFamily="18" charset="0"/>
              </a:rPr>
              <a:t>статуса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Одбијање извођења физикалног прегледа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Одбијање лечења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Пружање различитог третмана у односу на друге пацијенте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Претеране заштитне мере код извођења неинвазивних процедура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Премештај  у другу болницу (терцијарну установу) искључиво због </a:t>
            </a:r>
            <a:r>
              <a:rPr lang="sr-Latn-RS" sz="2000" dirty="0" smtClean="0">
                <a:latin typeface="Cambria" pitchFamily="18" charset="0"/>
              </a:rPr>
              <a:t>HIV </a:t>
            </a:r>
            <a:r>
              <a:rPr lang="sr-Cyrl-RS" sz="2000" dirty="0" smtClean="0">
                <a:latin typeface="Cambria" pitchFamily="18" charset="0"/>
              </a:rPr>
              <a:t>статуса</a:t>
            </a:r>
          </a:p>
          <a:p>
            <a:endParaRPr lang="sr-Cyrl-RS" sz="2000" dirty="0" smtClean="0">
              <a:latin typeface="Cambria" pitchFamily="18" charset="0"/>
            </a:endParaRPr>
          </a:p>
          <a:p>
            <a:endParaRPr lang="en-US" dirty="0" smtClean="0"/>
          </a:p>
        </p:txBody>
      </p:sp>
      <p:pic>
        <p:nvPicPr>
          <p:cNvPr id="6" name="Content Placeholder 5" descr="images9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2743200"/>
            <a:ext cx="3200400" cy="2149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5FCA36-00E4-4361-9E2A-9005C3FF7DB4}" type="slidenum">
              <a:rPr lang="en-US" smtClean="0"/>
              <a:pPr>
                <a:defRPr/>
              </a:pPr>
              <a:t>25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6019800" cy="639762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2400" dirty="0" smtClean="0">
                <a:latin typeface="Comic Sans MS" pitchFamily="66" charset="0"/>
              </a:rPr>
              <a:t>Стигматизација у здравственој заштити</a:t>
            </a:r>
            <a:endParaRPr lang="en-US" sz="2400" dirty="0" smtClean="0">
              <a:latin typeface="Comic Sans MS" pitchFamily="66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152400" y="3962401"/>
          <a:ext cx="88392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726A5-4D25-4F2F-8282-2FCC3E0D6E11}" type="slidenum">
              <a:rPr lang="en-US" smtClean="0"/>
              <a:pPr>
                <a:defRPr/>
              </a:pPr>
              <a:t>26</a:t>
            </a:fld>
            <a:endParaRPr lang="en-US" sz="1400">
              <a:latin typeface="Arial" charset="0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5181600" y="1905000"/>
            <a:ext cx="2819400" cy="1679448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800" dirty="0" smtClean="0">
                <a:latin typeface="Cambria" pitchFamily="18" charset="0"/>
              </a:rPr>
              <a:t>Недовољно познавање путева преноса </a:t>
            </a:r>
            <a:r>
              <a:rPr lang="en-US" sz="1800" dirty="0" smtClean="0">
                <a:latin typeface="Cambria" pitchFamily="18" charset="0"/>
              </a:rPr>
              <a:t>HIV</a:t>
            </a:r>
            <a:r>
              <a:rPr lang="sr-Cyrl-RS" sz="1800" dirty="0" smtClean="0">
                <a:latin typeface="Cambria" pitchFamily="18" charset="0"/>
              </a:rPr>
              <a:t> инфекције и мера превенције</a:t>
            </a:r>
            <a:endParaRPr lang="en-US" sz="1800" dirty="0">
              <a:latin typeface="Cambria" pitchFamily="18" charset="0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762000" y="1066800"/>
            <a:ext cx="2971800" cy="2057400"/>
          </a:xfrm>
          <a:prstGeom prst="wedgeEllipse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Cambria" pitchFamily="18" charset="0"/>
              </a:rPr>
              <a:t>Страх од инфекције код здравствених радника</a:t>
            </a:r>
            <a:endParaRPr lang="en-US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800" dirty="0" smtClean="0">
                <a:latin typeface="Comic Sans MS" pitchFamily="66" charset="0"/>
              </a:rPr>
              <a:t>Здравствена заштита код </a:t>
            </a:r>
            <a:r>
              <a:rPr lang="sr-Latn-RS" sz="2800" dirty="0" smtClean="0">
                <a:latin typeface="Comic Sans MS" pitchFamily="66" charset="0"/>
              </a:rPr>
              <a:t>HIV </a:t>
            </a:r>
            <a:r>
              <a:rPr lang="sr-Cyrl-RS" sz="2800" dirty="0" smtClean="0">
                <a:latin typeface="Comic Sans MS" pitchFamily="66" charset="0"/>
              </a:rPr>
              <a:t>инфицираних</a:t>
            </a:r>
            <a:endParaRPr lang="en-US" sz="2800" dirty="0" smtClean="0">
              <a:latin typeface="Comic Sans MS" pitchFamily="66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sr-Cyrl-RS" dirty="0" smtClean="0">
                <a:latin typeface="Comic Sans MS" pitchFamily="66" charset="0"/>
              </a:rPr>
              <a:t>ПРАВА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Право на доступност здравствене заштите</a:t>
            </a:r>
          </a:p>
          <a:p>
            <a:r>
              <a:rPr lang="sr-Cyrl-RS" sz="2000" dirty="0" smtClean="0">
                <a:latin typeface="Cambria" pitchFamily="18" charset="0"/>
              </a:rPr>
              <a:t>Право на обавештење</a:t>
            </a:r>
          </a:p>
          <a:p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Право на приватност и поверљивост информација</a:t>
            </a:r>
          </a:p>
          <a:p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Право на самоодлучивање и пристанак</a:t>
            </a:r>
          </a:p>
          <a:p>
            <a:r>
              <a:rPr lang="sr-Cyrl-RS" sz="2000" dirty="0" smtClean="0">
                <a:latin typeface="Cambria" pitchFamily="18" charset="0"/>
              </a:rPr>
              <a:t>Право на увид у медицинску документацију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r-Cyrl-RS" dirty="0" smtClean="0">
                <a:latin typeface="Comic Sans MS" pitchFamily="66" charset="0"/>
              </a:rPr>
              <a:t>ОБАВЕЗЕ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Спречавање даљег ширења инфекције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Придржавање савета лекара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Одлазак на редовне контролне прегледе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Узимање прописане антиретровирусне терапије (АРТ)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237655-9679-413C-9D3C-218716022D92}" type="slidenum">
              <a:rPr lang="en-US" smtClean="0"/>
              <a:pPr>
                <a:defRPr/>
              </a:pPr>
              <a:t>27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600201"/>
            <a:ext cx="7010400" cy="2209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sr-Cyrl-RS" dirty="0" smtClean="0"/>
              <a:t>    ...</a:t>
            </a:r>
            <a:r>
              <a:rPr lang="sr-Cyrl-RS" sz="2000" dirty="0" smtClean="0">
                <a:latin typeface="Cambria" pitchFamily="18" charset="0"/>
              </a:rPr>
              <a:t>свако има право на рад..слободан избор запослења..задовољавајуће услове рада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pPr>
              <a:buNone/>
            </a:pPr>
            <a:r>
              <a:rPr lang="sr-Cyrl-CS" sz="2000" dirty="0" smtClean="0">
                <a:latin typeface="Cambria" pitchFamily="18" charset="0"/>
              </a:rPr>
              <a:t>    ....н</a:t>
            </a:r>
            <a:r>
              <a:rPr lang="sr-Cyrl-RS" sz="2000" dirty="0" smtClean="0">
                <a:latin typeface="Cambria" pitchFamily="18" charset="0"/>
              </a:rPr>
              <a:t>ајвећи део занимања при обављању послова не укључује ризик од добијања или преношења</a:t>
            </a:r>
            <a:r>
              <a:rPr lang="en-US" sz="2000" dirty="0" smtClean="0">
                <a:latin typeface="Cambria" pitchFamily="18" charset="0"/>
              </a:rPr>
              <a:t> HIV</a:t>
            </a:r>
            <a:r>
              <a:rPr lang="sr-Cyrl-RS" sz="2000" dirty="0" smtClean="0">
                <a:latin typeface="Cambria" pitchFamily="18" charset="0"/>
              </a:rPr>
              <a:t> инфекције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vi-VN" dirty="0" smtClean="0"/>
              <a:t>.</a:t>
            </a:r>
            <a:endParaRPr lang="sr-Cyrl-RS" dirty="0" smtClean="0"/>
          </a:p>
          <a:p>
            <a:endParaRPr lang="en-US" dirty="0" smtClean="0"/>
          </a:p>
        </p:txBody>
      </p:sp>
      <p:sp>
        <p:nvSpPr>
          <p:cNvPr id="28676" name="Content Placeholder 3"/>
          <p:cNvSpPr>
            <a:spLocks noGrp="1"/>
          </p:cNvSpPr>
          <p:nvPr>
            <p:ph sz="half" idx="2"/>
          </p:nvPr>
        </p:nvSpPr>
        <p:spPr>
          <a:xfrm>
            <a:off x="990600" y="4495800"/>
            <a:ext cx="7086600" cy="16303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sr-Cyrl-RS" dirty="0" smtClean="0"/>
              <a:t>...</a:t>
            </a:r>
            <a:r>
              <a:rPr lang="sr-Cyrl-RS" sz="2000" dirty="0" smtClean="0">
                <a:latin typeface="Cambria" pitchFamily="18" charset="0"/>
              </a:rPr>
              <a:t>интеграција </a:t>
            </a:r>
            <a:r>
              <a:rPr lang="en-US" sz="2000" dirty="0" smtClean="0">
                <a:latin typeface="Cambria" pitchFamily="18" charset="0"/>
              </a:rPr>
              <a:t>HIV </a:t>
            </a:r>
            <a:r>
              <a:rPr lang="sr-Cyrl-RS" sz="2000" dirty="0" smtClean="0">
                <a:latin typeface="Cambria" pitchFamily="18" charset="0"/>
              </a:rPr>
              <a:t>инфицираних у све аспекте друштва..</a:t>
            </a:r>
          </a:p>
          <a:p>
            <a:pPr>
              <a:buNone/>
            </a:pPr>
            <a:r>
              <a:rPr lang="sr-Cyrl-RS" sz="2000" dirty="0" smtClean="0">
                <a:latin typeface="Cambria" pitchFamily="18" charset="0"/>
              </a:rPr>
              <a:t>...међутим стигма дезинтегрише социјалну структуру а као поседица настају физичке, психолошке и економске последице...</a:t>
            </a:r>
            <a:endParaRPr lang="en-US" sz="2000" dirty="0" smtClean="0">
              <a:latin typeface="Cambria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75B9E0-FB3C-42B9-8A6C-1CE8C2CCE91B}" type="slidenum">
              <a:rPr lang="en-US" smtClean="0"/>
              <a:pPr>
                <a:defRPr/>
              </a:pPr>
              <a:t>28</a:t>
            </a:fld>
            <a:endParaRPr lang="en-US" sz="1400">
              <a:latin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274638"/>
            <a:ext cx="4191000" cy="563562"/>
          </a:xfrm>
        </p:spPr>
        <p:style>
          <a:lnRef idx="1">
            <a:schemeClr val="dk1"/>
          </a:lnRef>
          <a:fillRef idx="1002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sr-Cyrl-RS" sz="2000" dirty="0" smtClean="0">
                <a:latin typeface="Comic Sans MS" pitchFamily="66" charset="0"/>
              </a:rPr>
              <a:t>Право на рад и социјална права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29</a:t>
            </a:fld>
            <a:endParaRPr lang="en-US" sz="140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4792619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itle 5"/>
          <p:cNvSpPr txBox="1">
            <a:spLocks/>
          </p:cNvSpPr>
          <p:nvPr/>
        </p:nvSpPr>
        <p:spPr bwMode="auto">
          <a:xfrm>
            <a:off x="1219200" y="1066800"/>
            <a:ext cx="746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Comic Sans MS" pitchFamily="66" charset="0"/>
                <a:ea typeface="+mj-ea"/>
                <a:cs typeface="+mj-cs"/>
              </a:rPr>
              <a:t>HIV </a:t>
            </a:r>
            <a:r>
              <a:rPr lang="sr-Cyrl-RS" sz="3600" dirty="0" smtClean="0">
                <a:latin typeface="Comic Sans MS" pitchFamily="66" charset="0"/>
                <a:ea typeface="+mj-ea"/>
                <a:cs typeface="+mj-cs"/>
              </a:rPr>
              <a:t>инфициране особе женског пола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23A71-6A83-4373-8E16-6F2B0AD2A079}" type="slidenum">
              <a:rPr lang="en-US"/>
              <a:pPr>
                <a:defRPr/>
              </a:pPr>
              <a:t>3</a:t>
            </a:fld>
            <a:endParaRPr lang="en-US" sz="1400">
              <a:latin typeface="Arial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533400" y="1371600"/>
            <a:ext cx="8077200" cy="435768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defRPr/>
            </a:pPr>
            <a:r>
              <a:rPr lang="hr-HR" sz="1800" b="1" dirty="0">
                <a:solidFill>
                  <a:srgbClr val="FF0000"/>
                </a:solidFill>
                <a:latin typeface="Comic Sans MS" pitchFamily="66" charset="0"/>
              </a:rPr>
              <a:t>ИСТОРИЈАТ</a:t>
            </a:r>
          </a:p>
          <a:p>
            <a:pPr marL="342900" indent="-342900">
              <a:lnSpc>
                <a:spcPct val="140000"/>
              </a:lnSpc>
              <a:defRPr/>
            </a:pPr>
            <a:endParaRPr lang="hr-HR" sz="1800" b="1" dirty="0">
              <a:latin typeface="Comic Sans MS" pitchFamily="66" charset="0"/>
            </a:endParaRPr>
          </a:p>
          <a:p>
            <a:pPr marL="342900" indent="-342900">
              <a:lnSpc>
                <a:spcPct val="140000"/>
              </a:lnSpc>
              <a:defRPr/>
            </a:pPr>
            <a:r>
              <a:rPr lang="hr-HR" sz="1800" dirty="0">
                <a:latin typeface="Cambria" pitchFamily="18" charset="0"/>
              </a:rPr>
              <a:t>198</a:t>
            </a:r>
            <a:r>
              <a:rPr lang="en-US" sz="1800" dirty="0">
                <a:latin typeface="Cambria" pitchFamily="18" charset="0"/>
              </a:rPr>
              <a:t>1</a:t>
            </a:r>
            <a:r>
              <a:rPr lang="hr-HR" sz="1800" dirty="0">
                <a:latin typeface="Cambria" pitchFamily="18" charset="0"/>
              </a:rPr>
              <a:t>. - </a:t>
            </a:r>
            <a:r>
              <a:rPr lang="hr-HR" sz="1800" b="1" dirty="0">
                <a:latin typeface="Cambria" pitchFamily="18" charset="0"/>
              </a:rPr>
              <a:t>GRID</a:t>
            </a:r>
            <a:r>
              <a:rPr lang="hr-HR" sz="1800" dirty="0">
                <a:latin typeface="Cambria" pitchFamily="18" charset="0"/>
              </a:rPr>
              <a:t> (</a:t>
            </a:r>
            <a:r>
              <a:rPr lang="hr-HR" sz="1800" b="1" dirty="0">
                <a:latin typeface="Cambria" pitchFamily="18" charset="0"/>
              </a:rPr>
              <a:t>G</a:t>
            </a:r>
            <a:r>
              <a:rPr lang="hr-HR" sz="1800" dirty="0">
                <a:latin typeface="Cambria" pitchFamily="18" charset="0"/>
              </a:rPr>
              <a:t>ay</a:t>
            </a:r>
            <a:r>
              <a:rPr lang="hr-HR" sz="1800" b="1" dirty="0">
                <a:latin typeface="Cambria" pitchFamily="18" charset="0"/>
              </a:rPr>
              <a:t> R</a:t>
            </a:r>
            <a:r>
              <a:rPr lang="hr-HR" sz="1800" dirty="0">
                <a:latin typeface="Cambria" pitchFamily="18" charset="0"/>
              </a:rPr>
              <a:t>elated </a:t>
            </a:r>
            <a:r>
              <a:rPr lang="hr-HR" sz="1800" b="1" dirty="0">
                <a:latin typeface="Cambria" pitchFamily="18" charset="0"/>
              </a:rPr>
              <a:t>I</a:t>
            </a:r>
            <a:r>
              <a:rPr lang="hr-HR" sz="1800" dirty="0">
                <a:latin typeface="Cambria" pitchFamily="18" charset="0"/>
              </a:rPr>
              <a:t>mmuno</a:t>
            </a:r>
            <a:r>
              <a:rPr lang="hr-HR" sz="1800" b="1" dirty="0">
                <a:latin typeface="Cambria" pitchFamily="18" charset="0"/>
              </a:rPr>
              <a:t>d</a:t>
            </a:r>
            <a:r>
              <a:rPr lang="hr-HR" sz="1800" dirty="0">
                <a:latin typeface="Cambria" pitchFamily="18" charset="0"/>
              </a:rPr>
              <a:t>eficiency),</a:t>
            </a:r>
          </a:p>
          <a:p>
            <a:pPr marL="342900" indent="-342900">
              <a:lnSpc>
                <a:spcPct val="140000"/>
              </a:lnSpc>
              <a:defRPr/>
            </a:pPr>
            <a:r>
              <a:rPr lang="hr-HR" sz="1800" dirty="0">
                <a:latin typeface="Cambria" pitchFamily="18" charset="0"/>
              </a:rPr>
              <a:t>1984. - </a:t>
            </a:r>
            <a:r>
              <a:rPr lang="hr-HR" sz="1800" b="1" dirty="0">
                <a:latin typeface="Cambria" pitchFamily="18" charset="0"/>
              </a:rPr>
              <a:t>AIDS</a:t>
            </a:r>
            <a:r>
              <a:rPr lang="hr-HR" sz="1800" dirty="0">
                <a:latin typeface="Cambria" pitchFamily="18" charset="0"/>
              </a:rPr>
              <a:t> (</a:t>
            </a:r>
            <a:r>
              <a:rPr lang="hr-HR" sz="1800" b="1" dirty="0">
                <a:latin typeface="Cambria" pitchFamily="18" charset="0"/>
              </a:rPr>
              <a:t>A</a:t>
            </a:r>
            <a:r>
              <a:rPr lang="hr-HR" sz="1800" dirty="0">
                <a:latin typeface="Cambria" pitchFamily="18" charset="0"/>
              </a:rPr>
              <a:t>cqvired </a:t>
            </a:r>
            <a:r>
              <a:rPr lang="hr-HR" sz="1800" b="1" dirty="0">
                <a:latin typeface="Cambria" pitchFamily="18" charset="0"/>
              </a:rPr>
              <a:t>I</a:t>
            </a:r>
            <a:r>
              <a:rPr lang="hr-HR" sz="1800" dirty="0">
                <a:latin typeface="Cambria" pitchFamily="18" charset="0"/>
              </a:rPr>
              <a:t>mmunodeficiency </a:t>
            </a:r>
            <a:r>
              <a:rPr lang="hr-HR" sz="1800" b="1" dirty="0">
                <a:latin typeface="Cambria" pitchFamily="18" charset="0"/>
              </a:rPr>
              <a:t>S</a:t>
            </a:r>
            <a:r>
              <a:rPr lang="hr-HR" sz="1800" dirty="0">
                <a:latin typeface="Cambria" pitchFamily="18" charset="0"/>
              </a:rPr>
              <a:t>indrom).</a:t>
            </a:r>
          </a:p>
          <a:p>
            <a:pPr marL="342900" indent="-342900">
              <a:lnSpc>
                <a:spcPct val="140000"/>
              </a:lnSpc>
              <a:defRPr/>
            </a:pPr>
            <a:endParaRPr lang="hr-HR" sz="1800" dirty="0"/>
          </a:p>
          <a:p>
            <a:pPr marL="342900" indent="-342900">
              <a:lnSpc>
                <a:spcPct val="140000"/>
              </a:lnSpc>
              <a:defRPr/>
            </a:pPr>
            <a:endParaRPr lang="hr-HR" sz="1800" dirty="0"/>
          </a:p>
          <a:p>
            <a:pPr marL="342900" indent="-342900">
              <a:lnSpc>
                <a:spcPct val="140000"/>
              </a:lnSpc>
              <a:defRPr/>
            </a:pPr>
            <a:r>
              <a:rPr lang="hr-HR" sz="1800" b="1" dirty="0">
                <a:solidFill>
                  <a:srgbClr val="FF0000"/>
                </a:solidFill>
                <a:latin typeface="Comic Sans MS" pitchFamily="66" charset="0"/>
              </a:rPr>
              <a:t>ЕТИОЛОГИЈА СИНДРОМА СТЕЧЕНЕ ИМУНОДЕФИЦИЈЕНЦИЈЕ</a:t>
            </a:r>
          </a:p>
          <a:p>
            <a:pPr marL="342900" indent="-342900">
              <a:lnSpc>
                <a:spcPct val="140000"/>
              </a:lnSpc>
              <a:defRPr/>
            </a:pPr>
            <a:endParaRPr lang="hr-HR" sz="1800" dirty="0"/>
          </a:p>
          <a:p>
            <a:pPr marL="342900" indent="-342900">
              <a:lnSpc>
                <a:spcPct val="140000"/>
              </a:lnSpc>
              <a:defRPr/>
            </a:pPr>
            <a:r>
              <a:rPr lang="hr-HR" sz="1800" dirty="0">
                <a:latin typeface="Cambria" pitchFamily="18" charset="0"/>
              </a:rPr>
              <a:t>1983. - </a:t>
            </a:r>
            <a:r>
              <a:rPr lang="hr-HR" sz="1800" b="1" dirty="0">
                <a:latin typeface="Cambria" pitchFamily="18" charset="0"/>
              </a:rPr>
              <a:t>LAV</a:t>
            </a:r>
            <a:r>
              <a:rPr lang="hr-HR" sz="1800" dirty="0">
                <a:latin typeface="Cambria" pitchFamily="18" charset="0"/>
              </a:rPr>
              <a:t> (</a:t>
            </a:r>
            <a:r>
              <a:rPr lang="hr-HR" sz="1800" b="1" dirty="0">
                <a:latin typeface="Cambria" pitchFamily="18" charset="0"/>
              </a:rPr>
              <a:t>L</a:t>
            </a:r>
            <a:r>
              <a:rPr lang="hr-HR" sz="1800" dirty="0">
                <a:latin typeface="Cambria" pitchFamily="18" charset="0"/>
              </a:rPr>
              <a:t>ymphadenopathy </a:t>
            </a:r>
            <a:r>
              <a:rPr lang="hr-HR" sz="1800" b="1" dirty="0">
                <a:latin typeface="Cambria" pitchFamily="18" charset="0"/>
              </a:rPr>
              <a:t>A</a:t>
            </a:r>
            <a:r>
              <a:rPr lang="hr-HR" sz="1800" dirty="0">
                <a:latin typeface="Cambria" pitchFamily="18" charset="0"/>
              </a:rPr>
              <a:t>ssociated </a:t>
            </a:r>
            <a:r>
              <a:rPr lang="hr-HR" sz="1800" b="1" dirty="0">
                <a:latin typeface="Cambria" pitchFamily="18" charset="0"/>
              </a:rPr>
              <a:t>V</a:t>
            </a:r>
            <a:r>
              <a:rPr lang="hr-HR" sz="1800" dirty="0">
                <a:latin typeface="Cambria" pitchFamily="18" charset="0"/>
              </a:rPr>
              <a:t>irus),</a:t>
            </a:r>
          </a:p>
          <a:p>
            <a:pPr marL="342900" indent="-342900">
              <a:lnSpc>
                <a:spcPct val="140000"/>
              </a:lnSpc>
              <a:defRPr/>
            </a:pPr>
            <a:r>
              <a:rPr lang="hr-HR" sz="1800" dirty="0">
                <a:latin typeface="Cambria" pitchFamily="18" charset="0"/>
              </a:rPr>
              <a:t>1984. - </a:t>
            </a:r>
            <a:r>
              <a:rPr lang="hr-HR" sz="1800" b="1" dirty="0">
                <a:latin typeface="Cambria" pitchFamily="18" charset="0"/>
              </a:rPr>
              <a:t>HTLV III</a:t>
            </a:r>
            <a:r>
              <a:rPr lang="hr-HR" sz="1800" dirty="0">
                <a:latin typeface="Cambria" pitchFamily="18" charset="0"/>
              </a:rPr>
              <a:t> (</a:t>
            </a:r>
            <a:r>
              <a:rPr lang="hr-HR" sz="1800" b="1" dirty="0">
                <a:latin typeface="Cambria" pitchFamily="18" charset="0"/>
              </a:rPr>
              <a:t>H</a:t>
            </a:r>
            <a:r>
              <a:rPr lang="hr-HR" sz="1800" dirty="0">
                <a:latin typeface="Cambria" pitchFamily="18" charset="0"/>
              </a:rPr>
              <a:t>uman </a:t>
            </a:r>
            <a:r>
              <a:rPr lang="hr-HR" sz="1800" b="1" dirty="0">
                <a:latin typeface="Cambria" pitchFamily="18" charset="0"/>
              </a:rPr>
              <a:t>T</a:t>
            </a:r>
            <a:r>
              <a:rPr lang="hr-HR" sz="1800" dirty="0">
                <a:latin typeface="Cambria" pitchFamily="18" charset="0"/>
              </a:rPr>
              <a:t>-</a:t>
            </a:r>
            <a:r>
              <a:rPr lang="hr-HR" sz="1800" b="1" dirty="0">
                <a:latin typeface="Cambria" pitchFamily="18" charset="0"/>
              </a:rPr>
              <a:t>L</a:t>
            </a:r>
            <a:r>
              <a:rPr lang="hr-HR" sz="1800" dirty="0">
                <a:latin typeface="Cambria" pitchFamily="18" charset="0"/>
              </a:rPr>
              <a:t>ymphotropic </a:t>
            </a:r>
            <a:r>
              <a:rPr lang="hr-HR" sz="1800" b="1" dirty="0">
                <a:latin typeface="Cambria" pitchFamily="18" charset="0"/>
              </a:rPr>
              <a:t>V</a:t>
            </a:r>
            <a:r>
              <a:rPr lang="hr-HR" sz="1800" dirty="0">
                <a:latin typeface="Cambria" pitchFamily="18" charset="0"/>
              </a:rPr>
              <a:t>irus type </a:t>
            </a:r>
            <a:r>
              <a:rPr lang="hr-HR" sz="1800" b="1" dirty="0">
                <a:latin typeface="Cambria" pitchFamily="18" charset="0"/>
              </a:rPr>
              <a:t>III</a:t>
            </a:r>
            <a:r>
              <a:rPr lang="hr-HR" sz="1800" dirty="0">
                <a:latin typeface="Cambria" pitchFamily="18" charset="0"/>
              </a:rPr>
              <a:t>), </a:t>
            </a:r>
          </a:p>
          <a:p>
            <a:pPr marL="342900" indent="-342900">
              <a:lnSpc>
                <a:spcPct val="140000"/>
              </a:lnSpc>
              <a:defRPr/>
            </a:pPr>
            <a:r>
              <a:rPr lang="hr-HR" sz="1800" dirty="0">
                <a:latin typeface="Cambria" pitchFamily="18" charset="0"/>
              </a:rPr>
              <a:t>1986. - </a:t>
            </a:r>
            <a:r>
              <a:rPr lang="hr-HR" sz="1800" b="1" dirty="0">
                <a:latin typeface="Cambria" pitchFamily="18" charset="0"/>
              </a:rPr>
              <a:t>HIV</a:t>
            </a:r>
            <a:r>
              <a:rPr lang="hr-HR" sz="1800" dirty="0">
                <a:latin typeface="Cambria" pitchFamily="18" charset="0"/>
              </a:rPr>
              <a:t> - 1 (</a:t>
            </a:r>
            <a:r>
              <a:rPr lang="hr-HR" sz="1800" b="1" dirty="0">
                <a:latin typeface="Cambria" pitchFamily="18" charset="0"/>
              </a:rPr>
              <a:t>H</a:t>
            </a:r>
            <a:r>
              <a:rPr lang="hr-HR" sz="1800" dirty="0">
                <a:latin typeface="Cambria" pitchFamily="18" charset="0"/>
              </a:rPr>
              <a:t>uman </a:t>
            </a:r>
            <a:r>
              <a:rPr lang="hr-HR" sz="1800" b="1" dirty="0">
                <a:latin typeface="Cambria" pitchFamily="18" charset="0"/>
              </a:rPr>
              <a:t>I</a:t>
            </a:r>
            <a:r>
              <a:rPr lang="hr-HR" sz="1800" dirty="0">
                <a:latin typeface="Cambria" pitchFamily="18" charset="0"/>
              </a:rPr>
              <a:t>mmunodeficiency </a:t>
            </a:r>
            <a:r>
              <a:rPr lang="hr-HR" sz="1800" b="1" dirty="0">
                <a:latin typeface="Cambria" pitchFamily="18" charset="0"/>
              </a:rPr>
              <a:t>V</a:t>
            </a:r>
            <a:r>
              <a:rPr lang="hr-HR" sz="1800" dirty="0">
                <a:latin typeface="Cambria" pitchFamily="18" charset="0"/>
              </a:rPr>
              <a:t>irus).</a:t>
            </a:r>
            <a:endParaRPr lang="en-US" sz="18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lvl="0"/>
            <a:r>
              <a:rPr lang="sr-Cyrl-RS" sz="2800" dirty="0" smtClean="0">
                <a:latin typeface="Comic Sans MS" pitchFamily="66" charset="0"/>
              </a:rPr>
              <a:t/>
            </a:r>
            <a:br>
              <a:rPr lang="sr-Cyrl-R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>HIV </a:t>
            </a:r>
            <a:r>
              <a:rPr lang="sr-Cyrl-RS" sz="2800" dirty="0" smtClean="0">
                <a:latin typeface="Comic Sans MS" pitchFamily="66" charset="0"/>
              </a:rPr>
              <a:t>инфициране особе женског пола</a:t>
            </a: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Према подацима из 2014. године у свету живи 17,4 милиона жена инфицираних </a:t>
            </a:r>
            <a:r>
              <a:rPr lang="en-US" sz="2000" dirty="0" smtClean="0">
                <a:latin typeface="Cambria" pitchFamily="18" charset="0"/>
              </a:rPr>
              <a:t>HIV</a:t>
            </a:r>
            <a:r>
              <a:rPr lang="sr-Cyrl-RS" sz="2000" dirty="0" smtClean="0">
                <a:latin typeface="Cambria" pitchFamily="18" charset="0"/>
              </a:rPr>
              <a:t>-ом</a:t>
            </a:r>
            <a:endParaRPr lang="sr-Latn-RS" sz="2000" dirty="0" smtClean="0">
              <a:latin typeface="Cambria" pitchFamily="18" charset="0"/>
            </a:endParaRP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CS" sz="2000" dirty="0" smtClean="0">
                <a:latin typeface="Cambria" pitchFamily="18" charset="0"/>
              </a:rPr>
              <a:t>Код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Latn-RS" sz="2000" dirty="0" smtClean="0">
                <a:latin typeface="Cambria" pitchFamily="18" charset="0"/>
              </a:rPr>
              <a:t>HIV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позитивних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трудница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које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су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откривене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у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трудн</a:t>
            </a:r>
            <a:r>
              <a:rPr lang="sr-Latn-RS" sz="2000" dirty="0" smtClean="0">
                <a:latin typeface="Cambria" pitchFamily="18" charset="0"/>
              </a:rPr>
              <a:t>o</a:t>
            </a:r>
            <a:r>
              <a:rPr lang="sr-Cyrl-RS" sz="2000" dirty="0" smtClean="0">
                <a:latin typeface="Cambria" pitchFamily="18" charset="0"/>
              </a:rPr>
              <a:t>ћ</a:t>
            </a:r>
            <a:r>
              <a:rPr lang="sr-Cyrl-CS" sz="2000" dirty="0" smtClean="0">
                <a:latin typeface="Cambria" pitchFamily="18" charset="0"/>
              </a:rPr>
              <a:t>и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или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нису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до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тада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биле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на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антиретровирусној терапији (АРТ)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неопходно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одмах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без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одлагања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започети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А</a:t>
            </a:r>
            <a:r>
              <a:rPr lang="sr-Cyrl-RS" sz="2000" dirty="0" smtClean="0">
                <a:latin typeface="Cambria" pitchFamily="18" charset="0"/>
              </a:rPr>
              <a:t>Р</a:t>
            </a:r>
            <a:r>
              <a:rPr lang="sr-Latn-RS" sz="2000" dirty="0" smtClean="0">
                <a:latin typeface="Cambria" pitchFamily="18" charset="0"/>
              </a:rPr>
              <a:t>T</a:t>
            </a:r>
            <a:endParaRPr lang="vi-VN" sz="2000" dirty="0" smtClean="0">
              <a:latin typeface="Cambria" pitchFamily="18" charset="0"/>
            </a:endParaRPr>
          </a:p>
          <a:p>
            <a:endParaRPr lang="sr-Cyrl-RS" sz="2000" dirty="0" smtClean="0">
              <a:latin typeface="Cambria" pitchFamily="18" charset="0"/>
            </a:endParaRPr>
          </a:p>
          <a:p>
            <a:r>
              <a:rPr lang="sr-Cyrl-CS" sz="2000" dirty="0" smtClean="0">
                <a:latin typeface="Cambria" pitchFamily="18" charset="0"/>
              </a:rPr>
              <a:t>Код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трудница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које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су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током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трудноће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биле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на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А</a:t>
            </a:r>
            <a:r>
              <a:rPr lang="sr-Cyrl-RS" sz="2000" dirty="0" smtClean="0">
                <a:latin typeface="Cambria" pitchFamily="18" charset="0"/>
              </a:rPr>
              <a:t>Р</a:t>
            </a:r>
            <a:r>
              <a:rPr lang="sr-Latn-RS" sz="2000" dirty="0" smtClean="0">
                <a:latin typeface="Cambria" pitchFamily="18" charset="0"/>
              </a:rPr>
              <a:t>T, </a:t>
            </a:r>
            <a:r>
              <a:rPr lang="sr-Cyrl-CS" sz="2000" dirty="0" smtClean="0">
                <a:latin typeface="Cambria" pitchFamily="18" charset="0"/>
              </a:rPr>
              <a:t>ризик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за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трансмисију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на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плод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је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мањи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CS" sz="2000" dirty="0" smtClean="0">
                <a:latin typeface="Cambria" pitchFamily="18" charset="0"/>
              </a:rPr>
              <a:t>од</a:t>
            </a:r>
            <a:r>
              <a:rPr lang="vi-VN" sz="2000" dirty="0" smtClean="0">
                <a:latin typeface="Cambria" pitchFamily="18" charset="0"/>
              </a:rPr>
              <a:t> </a:t>
            </a:r>
            <a:r>
              <a:rPr lang="sr-Cyrl-RS" sz="2000" b="1" dirty="0" smtClean="0">
                <a:latin typeface="Cambria" pitchFamily="18" charset="0"/>
              </a:rPr>
              <a:t>2</a:t>
            </a:r>
            <a:r>
              <a:rPr lang="vi-VN" sz="2000" b="1" dirty="0" smtClean="0">
                <a:latin typeface="Cambria" pitchFamily="18" charset="0"/>
              </a:rPr>
              <a:t>%.</a:t>
            </a:r>
          </a:p>
          <a:p>
            <a:endParaRPr lang="en-US" dirty="0" smtClean="0"/>
          </a:p>
        </p:txBody>
      </p:sp>
      <p:pic>
        <p:nvPicPr>
          <p:cNvPr id="6" name="Content Placeholder 5" descr="imagestt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86475" y="2905919"/>
            <a:ext cx="2381250" cy="19145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DF471-F352-4240-A3A6-8B5BBF0A503F}" type="slidenum">
              <a:rPr lang="en-US" smtClean="0"/>
              <a:pPr>
                <a:defRPr/>
              </a:pPr>
              <a:t>30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3200" dirty="0" smtClean="0">
                <a:latin typeface="Comic Sans MS" pitchFamily="66" charset="0"/>
              </a:rPr>
              <a:t/>
            </a:r>
            <a:br>
              <a:rPr lang="sr-Cyrl-RS" sz="32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>HIV </a:t>
            </a:r>
            <a:r>
              <a:rPr lang="sr-Cyrl-RS" sz="2800" dirty="0" smtClean="0">
                <a:latin typeface="Comic Sans MS" pitchFamily="66" charset="0"/>
              </a:rPr>
              <a:t>инфициране особе женског пола-права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953000" cy="4449763"/>
          </a:xfrm>
        </p:spPr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Жена инфицирана </a:t>
            </a:r>
            <a:r>
              <a:rPr lang="en-US" sz="2000" dirty="0" smtClean="0">
                <a:latin typeface="Cambria" pitchFamily="18" charset="0"/>
              </a:rPr>
              <a:t>HIV</a:t>
            </a:r>
            <a:r>
              <a:rPr lang="sr-Cyrl-RS" sz="2000" dirty="0" smtClean="0">
                <a:latin typeface="Cambria" pitchFamily="18" charset="0"/>
              </a:rPr>
              <a:t>-ом има право да се оствари као мајка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Свака жена може да донесе одлуку о трудноћи и рађењу детета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Такође може донети одлуку о евентуалном прекиду трудноће 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Права деце инфициране </a:t>
            </a:r>
            <a:r>
              <a:rPr lang="en-US" sz="2000" dirty="0" smtClean="0">
                <a:latin typeface="Cambria" pitchFamily="18" charset="0"/>
              </a:rPr>
              <a:t>HIV</a:t>
            </a:r>
            <a:r>
              <a:rPr lang="sr-Cyrl-RS" sz="2000" dirty="0" smtClean="0">
                <a:latin typeface="Cambria" pitchFamily="18" charset="0"/>
              </a:rPr>
              <a:t>-ом  на приватност, слободу изражавања, образовање...</a:t>
            </a:r>
            <a:endParaRPr lang="en-US" sz="2000" dirty="0">
              <a:latin typeface="Cambria" pitchFamily="18" charset="0"/>
            </a:endParaRPr>
          </a:p>
        </p:txBody>
      </p:sp>
      <p:pic>
        <p:nvPicPr>
          <p:cNvPr id="6" name="Content Placeholder 5" descr="B25DA1E8-E65C-46B9-B721-A69CC36D543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43353" y="2590801"/>
            <a:ext cx="3072047" cy="24065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31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2800" dirty="0" smtClean="0">
                <a:latin typeface="Comic Sans MS" pitchFamily="66" charset="0"/>
              </a:rPr>
              <a:t/>
            </a:r>
            <a:br>
              <a:rPr lang="sr-Cyrl-RS" sz="2800" dirty="0" smtClean="0">
                <a:latin typeface="Comic Sans MS" pitchFamily="66" charset="0"/>
              </a:rPr>
            </a:br>
            <a:r>
              <a:rPr lang="sr-Cyrl-RS" sz="2800" dirty="0" smtClean="0">
                <a:latin typeface="Comic Sans MS" pitchFamily="66" charset="0"/>
              </a:rPr>
              <a:t>Стигматизација </a:t>
            </a:r>
            <a:r>
              <a:rPr lang="en-US" sz="2800" dirty="0" smtClean="0">
                <a:latin typeface="Comic Sans MS" pitchFamily="66" charset="0"/>
              </a:rPr>
              <a:t>HIV </a:t>
            </a:r>
            <a:r>
              <a:rPr lang="sr-Cyrl-RS" sz="2800" dirty="0" smtClean="0">
                <a:latin typeface="Comic Sans MS" pitchFamily="66" charset="0"/>
              </a:rPr>
              <a:t>инфицираних жена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572000" cy="4221163"/>
          </a:xfrm>
        </p:spPr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Особе женског пола су често стигматизоване у различитним деловима света, што је актуелно и данас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Жене инфициране </a:t>
            </a:r>
            <a:r>
              <a:rPr lang="en-US" sz="2000" dirty="0" smtClean="0">
                <a:latin typeface="Cambria" pitchFamily="18" charset="0"/>
              </a:rPr>
              <a:t>HIV</a:t>
            </a:r>
            <a:r>
              <a:rPr lang="sr-Cyrl-RS" sz="2000" dirty="0" smtClean="0">
                <a:latin typeface="Cambria" pitchFamily="18" charset="0"/>
              </a:rPr>
              <a:t>-ом које рађају суочавају се са стигматизацијом у свом окружењу иако могу родити здраво дете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r>
              <a:rPr lang="sr-Cyrl-RS" sz="2000" dirty="0" smtClean="0">
                <a:latin typeface="Cambria" pitchFamily="18" charset="0"/>
              </a:rPr>
              <a:t>Жене инфицирне </a:t>
            </a:r>
            <a:r>
              <a:rPr lang="en-US" sz="2000" dirty="0" smtClean="0">
                <a:latin typeface="Cambria" pitchFamily="18" charset="0"/>
              </a:rPr>
              <a:t>HIV</a:t>
            </a:r>
            <a:r>
              <a:rPr lang="sr-Cyrl-RS" sz="2000" dirty="0" smtClean="0">
                <a:latin typeface="Cambria" pitchFamily="18" charset="0"/>
              </a:rPr>
              <a:t>-ом сматрају се одговорним за своју болест, тако да је стигматизација готово неизбежна</a:t>
            </a:r>
          </a:p>
          <a:p>
            <a:endParaRPr lang="sr-Cyrl-RS" sz="2000" dirty="0" smtClean="0">
              <a:latin typeface="Cambria" pitchFamily="18" charset="0"/>
            </a:endParaRPr>
          </a:p>
          <a:p>
            <a:endParaRPr lang="en-US" sz="2000" dirty="0">
              <a:latin typeface="Cambria" pitchFamily="18" charset="0"/>
            </a:endParaRPr>
          </a:p>
        </p:txBody>
      </p:sp>
      <p:pic>
        <p:nvPicPr>
          <p:cNvPr id="6" name="Content Placeholder 5" descr="HIV-stigma-a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1830" y="2819400"/>
            <a:ext cx="3584970" cy="23899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32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648200" cy="4525963"/>
          </a:xfrm>
        </p:spPr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Стигматизација је друштвена појава која има свој пут, а завршава се </a:t>
            </a:r>
            <a:r>
              <a:rPr lang="sr-Cyrl-RS" sz="2000" b="1" dirty="0" smtClean="0">
                <a:latin typeface="Cambria" pitchFamily="18" charset="0"/>
              </a:rPr>
              <a:t>дискриминацијом</a:t>
            </a:r>
          </a:p>
          <a:p>
            <a:pPr>
              <a:buNone/>
            </a:pPr>
            <a:endParaRPr lang="sr-Cyrl-RS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Занемаривање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Маргинализација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Губитак статуса, социјалних очекивања и напретка</a:t>
            </a:r>
          </a:p>
          <a:p>
            <a:pPr>
              <a:buFont typeface="Wingdings" pitchFamily="2" charset="2"/>
              <a:buChar char="ü"/>
            </a:pPr>
            <a:r>
              <a:rPr lang="sr-Cyrl-CS" sz="2000" dirty="0" smtClean="0">
                <a:latin typeface="Cambria" pitchFamily="18" charset="0"/>
              </a:rPr>
              <a:t>П</a:t>
            </a:r>
            <a:r>
              <a:rPr lang="sr-Cyrl-RS" sz="2000" dirty="0" smtClean="0">
                <a:latin typeface="Cambria" pitchFamily="18" charset="0"/>
              </a:rPr>
              <a:t>сихолошка траума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Изолација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Деградација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Депресива расположења 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Cambria" pitchFamily="18" charset="0"/>
              </a:rPr>
              <a:t>Суицидалне мисли</a:t>
            </a:r>
            <a:endParaRPr lang="en-US" sz="2000" dirty="0">
              <a:latin typeface="Cambria" pitchFamily="18" charset="0"/>
            </a:endParaRPr>
          </a:p>
        </p:txBody>
      </p:sp>
      <p:pic>
        <p:nvPicPr>
          <p:cNvPr id="7" name="Content Placeholder 6" descr="aids1_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2667000"/>
            <a:ext cx="3438525" cy="23145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33</a:t>
            </a:fld>
            <a:endParaRPr lang="en-US" sz="1400">
              <a:latin typeface="Arial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sr-Cyrl-R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sr-Cyrl-R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Стигматизација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HIV </a:t>
            </a:r>
            <a:r>
              <a:rPr kumimoji="0" lang="sr-Cyrl-R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инфицираних особа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34</a:t>
            </a:fld>
            <a:endParaRPr lang="en-US" sz="140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4792619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itle 5"/>
          <p:cNvSpPr txBox="1">
            <a:spLocks/>
          </p:cNvSpPr>
          <p:nvPr/>
        </p:nvSpPr>
        <p:spPr bwMode="auto">
          <a:xfrm>
            <a:off x="1219200" y="1066800"/>
            <a:ext cx="746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Cyrl-RS" sz="3200" noProof="0" dirty="0" smtClean="0">
                <a:latin typeface="Comic Sans MS" pitchFamily="66" charset="0"/>
                <a:ea typeface="+mj-ea"/>
                <a:cs typeface="+mj-cs"/>
              </a:rPr>
              <a:t>Етичка разматрања у клиничким истраживањима  код </a:t>
            </a:r>
            <a:r>
              <a:rPr lang="en-US" sz="3200" noProof="0" dirty="0" smtClean="0">
                <a:latin typeface="Comic Sans MS" pitchFamily="66" charset="0"/>
                <a:ea typeface="+mj-ea"/>
                <a:cs typeface="+mj-cs"/>
              </a:rPr>
              <a:t>HIV</a:t>
            </a:r>
            <a:r>
              <a:rPr lang="sr-Cyrl-RS" sz="3200" noProof="0" dirty="0" smtClean="0">
                <a:latin typeface="Comic Sans MS" pitchFamily="66" charset="0"/>
                <a:ea typeface="+mj-ea"/>
                <a:cs typeface="+mj-cs"/>
              </a:rPr>
              <a:t> инфекције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3200" dirty="0" smtClean="0">
                <a:latin typeface="Comic Sans MS" pitchFamily="66" charset="0"/>
              </a:rPr>
              <a:t>Клиничка истраживања </a:t>
            </a:r>
            <a:r>
              <a:rPr lang="en-US" sz="3200" dirty="0" smtClean="0">
                <a:latin typeface="Comic Sans MS" pitchFamily="66" charset="0"/>
              </a:rPr>
              <a:t>HIV</a:t>
            </a:r>
            <a:r>
              <a:rPr lang="sr-Cyrl-RS" sz="3200" dirty="0" smtClean="0">
                <a:latin typeface="Comic Sans MS" pitchFamily="66" charset="0"/>
              </a:rPr>
              <a:t> инфекције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800600" cy="4800600"/>
          </a:xfrm>
        </p:spPr>
        <p:txBody>
          <a:bodyPr/>
          <a:lstStyle/>
          <a:p>
            <a:r>
              <a:rPr lang="sr-Cyrl-RS" sz="2000" dirty="0" smtClean="0"/>
              <a:t>Проналажење лека за </a:t>
            </a:r>
            <a:r>
              <a:rPr lang="sr-Latn-RS" sz="2000" dirty="0" smtClean="0"/>
              <a:t>HIV</a:t>
            </a:r>
            <a:r>
              <a:rPr lang="sr-Cyrl-RS" sz="2000" dirty="0" smtClean="0"/>
              <a:t> инфекцију било би изузетно значајно на глобалном нивоу, пре свега за оболеле, а такође би спрећило даљу трансмисију вируса</a:t>
            </a:r>
          </a:p>
          <a:p>
            <a:r>
              <a:rPr lang="sr-Cyrl-RS" sz="2000" dirty="0" smtClean="0"/>
              <a:t>Истраживања усмерена ка лечењу </a:t>
            </a:r>
            <a:r>
              <a:rPr lang="sr-Latn-RS" sz="2000" dirty="0" smtClean="0"/>
              <a:t>HIV</a:t>
            </a:r>
            <a:r>
              <a:rPr lang="sr-Cyrl-RS" sz="2000" dirty="0" smtClean="0"/>
              <a:t> инфекције морају се пажљиво бавити етичким питањима да би се заштитили учесници</a:t>
            </a:r>
          </a:p>
          <a:p>
            <a:r>
              <a:rPr lang="sr-Cyrl-RS" sz="2000" dirty="0" smtClean="0"/>
              <a:t> У свим клиничким истраживањима се мора поставити равнотежа између користи за глобално здравље и заштите добровољаца који учествују</a:t>
            </a:r>
            <a:endParaRPr lang="en-US" sz="2000" dirty="0"/>
          </a:p>
        </p:txBody>
      </p:sp>
      <p:pic>
        <p:nvPicPr>
          <p:cNvPr id="6" name="Content Placeholder 5" descr="images567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67400" y="2971800"/>
            <a:ext cx="2657475" cy="171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35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800600" cy="3992563"/>
          </a:xfrm>
        </p:spPr>
        <p:txBody>
          <a:bodyPr/>
          <a:lstStyle/>
          <a:p>
            <a:r>
              <a:rPr lang="en-US" sz="2000" dirty="0" smtClean="0">
                <a:latin typeface="Cambria" pitchFamily="18" charset="0"/>
              </a:rPr>
              <a:t>O</a:t>
            </a:r>
            <a:r>
              <a:rPr lang="sr-Cyrl-RS" sz="2000" dirty="0" smtClean="0">
                <a:latin typeface="Cambria" pitchFamily="18" charset="0"/>
              </a:rPr>
              <a:t>бјављивање резултата клиничке студије која подразумева нежељене догађаје је од пресудног значаја </a:t>
            </a:r>
          </a:p>
          <a:p>
            <a:pPr marL="342900" lvl="1" indent="-342900">
              <a:buFont typeface="Arial" charset="0"/>
              <a:buChar char="•"/>
            </a:pPr>
            <a:r>
              <a:rPr lang="sr-Cyrl-RS" sz="2000" dirty="0" smtClean="0">
                <a:latin typeface="Cambria" pitchFamily="18" charset="0"/>
              </a:rPr>
              <a:t>У неким истраживањима која се баве елиминацијом </a:t>
            </a:r>
            <a:r>
              <a:rPr lang="en-US" sz="2000" dirty="0" smtClean="0">
                <a:latin typeface="Cambria" pitchFamily="18" charset="0"/>
              </a:rPr>
              <a:t>HIV </a:t>
            </a:r>
            <a:r>
              <a:rPr lang="sr-Cyrl-RS" sz="2000" dirty="0" smtClean="0">
                <a:latin typeface="Cambria" pitchFamily="18" charset="0"/>
              </a:rPr>
              <a:t>резервоара, неопходно је извођење инвазивних процедура</a:t>
            </a:r>
          </a:p>
          <a:p>
            <a:pPr marL="342900" lvl="1" indent="-342900">
              <a:buFont typeface="Arial" charset="0"/>
              <a:buChar char="•"/>
            </a:pPr>
            <a:r>
              <a:rPr lang="sr-Cyrl-CS" sz="2000" dirty="0" smtClean="0">
                <a:latin typeface="Cambria" pitchFamily="18" charset="0"/>
              </a:rPr>
              <a:t>Пацијенти учествују у клиничким истраживањима а заражени су </a:t>
            </a:r>
            <a:r>
              <a:rPr lang="en-US" sz="2000" dirty="0" smtClean="0">
                <a:latin typeface="Cambria" pitchFamily="18" charset="0"/>
              </a:rPr>
              <a:t>HIV</a:t>
            </a:r>
            <a:r>
              <a:rPr lang="sr-Cyrl-RS" sz="2000" dirty="0" smtClean="0">
                <a:latin typeface="Cambria" pitchFamily="18" charset="0"/>
              </a:rPr>
              <a:t>-ом, понекад развију нереална очекивања или немају процену дугорочних ризика</a:t>
            </a:r>
          </a:p>
          <a:p>
            <a:endParaRPr lang="sr-Cyrl-RS" sz="2000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en-US" dirty="0"/>
          </a:p>
        </p:txBody>
      </p:sp>
      <p:pic>
        <p:nvPicPr>
          <p:cNvPr id="6" name="Content Placeholder 5" descr="index55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3124200"/>
            <a:ext cx="3095625" cy="147637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36</a:t>
            </a:fld>
            <a:endParaRPr lang="en-US" sz="1400">
              <a:latin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3200" dirty="0" smtClean="0">
                <a:latin typeface="Comic Sans MS" pitchFamily="66" charset="0"/>
              </a:rPr>
              <a:t>Клиничка истраживања</a:t>
            </a:r>
            <a:r>
              <a:rPr lang="en-US" sz="3200" dirty="0" smtClean="0">
                <a:latin typeface="Comic Sans MS" pitchFamily="66" charset="0"/>
              </a:rPr>
              <a:t> HIV</a:t>
            </a:r>
            <a:r>
              <a:rPr lang="sr-Cyrl-RS" sz="3200" dirty="0" smtClean="0">
                <a:latin typeface="Comic Sans MS" pitchFamily="66" charset="0"/>
              </a:rPr>
              <a:t> инфекције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257800" cy="5257800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sr-Cyrl-RS" sz="2000" dirty="0" smtClean="0">
                <a:latin typeface="Cambria" pitchFamily="18" charset="0"/>
              </a:rPr>
              <a:t>Посебан етички проблем представљају ране фазе клиничких истраживања студије јер учесници морају бити свесни потенцијалних ризика по њихово здравље</a:t>
            </a:r>
          </a:p>
          <a:p>
            <a:pPr lvl="1">
              <a:buFont typeface="Arial" pitchFamily="34" charset="0"/>
              <a:buChar char="•"/>
            </a:pPr>
            <a:r>
              <a:rPr lang="sr-Cyrl-CS" sz="2000" dirty="0" smtClean="0">
                <a:latin typeface="Cambria" pitchFamily="18" charset="0"/>
              </a:rPr>
              <a:t>Учесници у раним фазама клиничких истраживања морају бити обавештени да се њихово учешће може негативно одразити на учешће у неким наредним студијама, као и на примену неке будуће терапије</a:t>
            </a:r>
          </a:p>
          <a:p>
            <a:pPr lvl="1">
              <a:buFont typeface="Arial" pitchFamily="34" charset="0"/>
              <a:buChar char="•"/>
            </a:pPr>
            <a:r>
              <a:rPr lang="sr-Cyrl-RS" sz="2000" dirty="0" smtClean="0">
                <a:latin typeface="Cambria" pitchFamily="18" charset="0"/>
              </a:rPr>
              <a:t>Понекад и истраживачи бирају као место извођења земље у развоју како би избегли етичка ограничења која постоје у развијеним земљама</a:t>
            </a:r>
            <a:r>
              <a:rPr lang="en-US" sz="2000" dirty="0" smtClean="0">
                <a:latin typeface="Cambria" pitchFamily="18" charset="0"/>
              </a:rPr>
              <a:t>?!</a:t>
            </a:r>
            <a:endParaRPr lang="en-US" sz="2000" dirty="0">
              <a:latin typeface="Cambria" pitchFamily="18" charset="0"/>
            </a:endParaRPr>
          </a:p>
        </p:txBody>
      </p:sp>
      <p:pic>
        <p:nvPicPr>
          <p:cNvPr id="6" name="Content Placeholder 5" descr="index9999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638800" y="3429000"/>
            <a:ext cx="3205884" cy="1104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37</a:t>
            </a:fld>
            <a:endParaRPr lang="en-US" sz="1400">
              <a:latin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sr-Cyrl-RS" sz="3200" dirty="0" smtClean="0">
                <a:latin typeface="Comic Sans MS" pitchFamily="66" charset="0"/>
              </a:rPr>
              <a:t>Клиничка истраживања</a:t>
            </a:r>
            <a:r>
              <a:rPr lang="en-US" sz="3200" dirty="0" smtClean="0">
                <a:latin typeface="Comic Sans MS" pitchFamily="66" charset="0"/>
              </a:rPr>
              <a:t> HIV</a:t>
            </a:r>
            <a:r>
              <a:rPr lang="sr-Cyrl-RS" sz="3200" dirty="0" smtClean="0">
                <a:latin typeface="Comic Sans MS" pitchFamily="66" charset="0"/>
              </a:rPr>
              <a:t> инфекције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RS" sz="2800" dirty="0" smtClean="0">
                <a:solidFill>
                  <a:schemeClr val="tx1"/>
                </a:solidFill>
                <a:latin typeface="Comic Sans MS" pitchFamily="66" charset="0"/>
              </a:rPr>
              <a:t>HIV</a:t>
            </a:r>
            <a:r>
              <a:rPr lang="sr-Cyrl-RS" sz="2800" dirty="0" smtClean="0">
                <a:solidFill>
                  <a:schemeClr val="tx1"/>
                </a:solidFill>
                <a:latin typeface="Comic Sans MS" pitchFamily="66" charset="0"/>
              </a:rPr>
              <a:t> инфекција данас и антиретровирусна терапија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174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endParaRPr lang="en-US" sz="2000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CS" sz="2000" dirty="0" smtClean="0">
                <a:latin typeface="Cambria" pitchFamily="18" charset="0"/>
                <a:cs typeface="Tahoma" charset="0"/>
              </a:rPr>
              <a:t>Опоравак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имунолошке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функције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и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превенција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опортунистичких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инфекција</a:t>
            </a:r>
            <a:endParaRPr lang="en-US" sz="2000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endParaRPr lang="en-US" sz="2000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CS" sz="2000" dirty="0" smtClean="0">
                <a:latin typeface="Cambria" pitchFamily="18" charset="0"/>
                <a:cs typeface="Tahoma" charset="0"/>
              </a:rPr>
              <a:t>Побољшање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квалитета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живота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пацијената</a:t>
            </a:r>
            <a:endParaRPr lang="en-US" sz="2000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endParaRPr lang="en-US" sz="2000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CS" sz="2000" dirty="0" smtClean="0">
                <a:latin typeface="Cambria" pitchFamily="18" charset="0"/>
                <a:cs typeface="Tahoma" charset="0"/>
              </a:rPr>
              <a:t>Превенција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даље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трансмисије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ХИВ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инфекције</a:t>
            </a:r>
            <a:endParaRPr lang="en-US" sz="2000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endParaRPr lang="en-US" sz="2000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CS" sz="2000" dirty="0" smtClean="0">
                <a:latin typeface="Cambria" pitchFamily="18" charset="0"/>
                <a:cs typeface="Tahoma" charset="0"/>
              </a:rPr>
              <a:t>Драматичан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пад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морталитета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и</a:t>
            </a: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dirty="0" smtClean="0">
                <a:latin typeface="Cambria" pitchFamily="18" charset="0"/>
                <a:cs typeface="Tahoma" charset="0"/>
              </a:rPr>
              <a:t>морбидитета</a:t>
            </a:r>
            <a:endParaRPr lang="en-US" sz="2000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dirty="0" smtClean="0">
                <a:latin typeface="Cambria" pitchFamily="18" charset="0"/>
                <a:cs typeface="Tahoma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CS" sz="2000" b="1" dirty="0" smtClean="0">
                <a:latin typeface="Cambria" pitchFamily="18" charset="0"/>
                <a:cs typeface="Tahoma" charset="0"/>
              </a:rPr>
              <a:t>ХИВ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више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није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смртоносна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болест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,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већ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хронична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болест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,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а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животни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век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оболелих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уколико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се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јаве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благовремено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је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изједначен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са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животним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веком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у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општој</a:t>
            </a:r>
            <a:r>
              <a:rPr lang="en-US" sz="2000" b="1" dirty="0" smtClean="0">
                <a:latin typeface="Cambria" pitchFamily="18" charset="0"/>
                <a:cs typeface="Tahoma" charset="0"/>
              </a:rPr>
              <a:t> </a:t>
            </a:r>
            <a:r>
              <a:rPr lang="sr-Cyrl-CS" sz="2000" b="1" dirty="0" smtClean="0">
                <a:latin typeface="Cambria" pitchFamily="18" charset="0"/>
                <a:cs typeface="Tahoma" charset="0"/>
              </a:rPr>
              <a:t>популацији</a:t>
            </a:r>
            <a:endParaRPr lang="en-US" sz="2000" b="1" dirty="0" smtClean="0">
              <a:latin typeface="Cambria" pitchFamily="18" charset="0"/>
              <a:cs typeface="Tahoma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endParaRPr lang="en-US" sz="2200" dirty="0" smtClean="0">
              <a:latin typeface="Tahoma" charset="0"/>
              <a:cs typeface="Tahoma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20191201_hiv_toda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168229"/>
            <a:ext cx="4038600" cy="26897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7735B-53FC-439E-9D70-14530BBE69D1}" type="slidenum">
              <a:rPr lang="en-US" smtClean="0"/>
              <a:pPr>
                <a:defRPr/>
              </a:pPr>
              <a:t>39</a:t>
            </a:fld>
            <a:endParaRPr lang="en-US" sz="1400">
              <a:latin typeface="Arial" charset="0"/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990600" y="1752600"/>
            <a:ext cx="3352800" cy="2209800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600" b="1" dirty="0" smtClean="0">
                <a:latin typeface="Cambria" pitchFamily="18" charset="0"/>
              </a:rPr>
              <a:t>Заштита људских права је основни предуслов за уклањање свих врста дискриминације које се врше  над инфицираним </a:t>
            </a:r>
            <a:r>
              <a:rPr lang="sr-Latn-RS" sz="1600" b="1" dirty="0" smtClean="0">
                <a:latin typeface="Cambria" pitchFamily="18" charset="0"/>
              </a:rPr>
              <a:t>HIV-</a:t>
            </a:r>
            <a:r>
              <a:rPr lang="sr-Cyrl-RS" sz="1600" b="1" dirty="0" smtClean="0">
                <a:latin typeface="Cambria" pitchFamily="18" charset="0"/>
              </a:rPr>
              <a:t>ом</a:t>
            </a:r>
            <a:endParaRPr lang="en-US" sz="1600" b="1" dirty="0">
              <a:latin typeface="Cambria" pitchFamily="18" charset="0"/>
            </a:endParaRPr>
          </a:p>
        </p:txBody>
      </p:sp>
      <p:pic>
        <p:nvPicPr>
          <p:cNvPr id="11" name="Content Placeholder 10" descr="imagestt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15000" y="4648200"/>
            <a:ext cx="2381250" cy="191452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0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2800" dirty="0" smtClean="0">
                <a:solidFill>
                  <a:schemeClr val="tx1"/>
                </a:solidFill>
                <a:latin typeface="Comic Sans MS" pitchFamily="66" charset="0"/>
              </a:rPr>
              <a:t>Закључци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5029200" y="2209800"/>
            <a:ext cx="3276600" cy="1981200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600" b="1" dirty="0" smtClean="0">
                <a:latin typeface="Cambria" pitchFamily="18" charset="0"/>
              </a:rPr>
              <a:t>Едукација о </a:t>
            </a:r>
            <a:r>
              <a:rPr lang="sr-Latn-RS" sz="1600" b="1" dirty="0" smtClean="0">
                <a:latin typeface="Cambria" pitchFamily="18" charset="0"/>
              </a:rPr>
              <a:t>HIV</a:t>
            </a:r>
            <a:r>
              <a:rPr lang="sr-Cyrl-RS" sz="1600" b="1" dirty="0" smtClean="0">
                <a:latin typeface="Cambria" pitchFamily="18" charset="0"/>
              </a:rPr>
              <a:t> инфекцији је изузетно важна да би се постојући стереотипи и забуде исправиле</a:t>
            </a:r>
            <a:endParaRPr lang="en-US" sz="16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A931329-FE98-44EB-AF13-E4CF6C4C990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2209800" y="381000"/>
            <a:ext cx="4800600" cy="46166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hr-HR" dirty="0">
                <a:latin typeface="Comic Sans MS" pitchFamily="66" charset="0"/>
              </a:rPr>
              <a:t>Епидемиологија</a:t>
            </a:r>
          </a:p>
        </p:txBody>
      </p:sp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381000" y="1676400"/>
            <a:ext cx="4191000" cy="40322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hr-HR" dirty="0">
                <a:latin typeface="Cambria" pitchFamily="18" charset="0"/>
              </a:rPr>
              <a:t>Резервоар H</a:t>
            </a:r>
            <a:r>
              <a:rPr lang="en-US" dirty="0">
                <a:latin typeface="Cambria" pitchFamily="18" charset="0"/>
              </a:rPr>
              <a:t>I</a:t>
            </a:r>
            <a:r>
              <a:rPr lang="hr-HR" dirty="0">
                <a:latin typeface="Cambria" pitchFamily="18" charset="0"/>
              </a:rPr>
              <a:t>V-а и извор инфекције је </a:t>
            </a:r>
            <a:r>
              <a:rPr lang="en-US" b="1" i="1" dirty="0">
                <a:solidFill>
                  <a:srgbClr val="C00000"/>
                </a:solidFill>
                <a:latin typeface="Cambria" pitchFamily="18" charset="0"/>
              </a:rPr>
              <a:t>HIV</a:t>
            </a:r>
            <a:r>
              <a:rPr lang="hr-HR" b="1" i="1" dirty="0">
                <a:solidFill>
                  <a:srgbClr val="C00000"/>
                </a:solidFill>
                <a:latin typeface="Cambria" pitchFamily="18" charset="0"/>
              </a:rPr>
              <a:t>-ом инфициран човек </a:t>
            </a:r>
            <a:endParaRPr lang="hr-HR" b="1" dirty="0">
              <a:solidFill>
                <a:srgbClr val="C00000"/>
              </a:solidFill>
              <a:latin typeface="Cambria" pitchFamily="18" charset="0"/>
            </a:endParaRPr>
          </a:p>
          <a:p>
            <a:pPr>
              <a:defRPr/>
            </a:pPr>
            <a:endParaRPr lang="hr-HR" dirty="0">
              <a:latin typeface="Cambria" pitchFamily="18" charset="0"/>
            </a:endParaRPr>
          </a:p>
          <a:p>
            <a:pPr>
              <a:defRPr/>
            </a:pPr>
            <a:r>
              <a:rPr lang="hr-HR" sz="2000" dirty="0">
                <a:latin typeface="Cambria" pitchFamily="18" charset="0"/>
              </a:rPr>
              <a:t>HIV је доказан у: </a:t>
            </a:r>
          </a:p>
          <a:p>
            <a:pPr>
              <a:buFontTx/>
              <a:buChar char="•"/>
              <a:defRPr/>
            </a:pPr>
            <a:r>
              <a:rPr lang="hr-HR" sz="2000" dirty="0">
                <a:solidFill>
                  <a:srgbClr val="C00000"/>
                </a:solidFill>
                <a:latin typeface="Cambria" pitchFamily="18" charset="0"/>
              </a:rPr>
              <a:t> крви</a:t>
            </a:r>
          </a:p>
          <a:p>
            <a:pPr>
              <a:buFontTx/>
              <a:buChar char="•"/>
              <a:defRPr/>
            </a:pPr>
            <a:r>
              <a:rPr lang="hr-HR" sz="2000" dirty="0">
                <a:solidFill>
                  <a:srgbClr val="C00000"/>
                </a:solidFill>
                <a:latin typeface="Cambria" pitchFamily="18" charset="0"/>
              </a:rPr>
              <a:t> сперми</a:t>
            </a:r>
          </a:p>
          <a:p>
            <a:pPr>
              <a:buFontTx/>
              <a:buChar char="•"/>
              <a:defRPr/>
            </a:pPr>
            <a:r>
              <a:rPr lang="hr-HR" sz="2000" dirty="0">
                <a:latin typeface="Cambria" pitchFamily="18" charset="0"/>
              </a:rPr>
              <a:t> сузама</a:t>
            </a:r>
          </a:p>
          <a:p>
            <a:pPr>
              <a:buFontTx/>
              <a:buChar char="•"/>
              <a:defRPr/>
            </a:pPr>
            <a:r>
              <a:rPr lang="hr-HR" sz="2000" dirty="0">
                <a:latin typeface="Cambria" pitchFamily="18" charset="0"/>
              </a:rPr>
              <a:t> пљувачки</a:t>
            </a:r>
          </a:p>
          <a:p>
            <a:pPr>
              <a:buFontTx/>
              <a:buChar char="•"/>
              <a:defRPr/>
            </a:pPr>
            <a:r>
              <a:rPr lang="hr-HR" sz="2000" dirty="0">
                <a:latin typeface="Cambria" pitchFamily="18" charset="0"/>
              </a:rPr>
              <a:t> </a:t>
            </a:r>
            <a:r>
              <a:rPr lang="hr-HR" sz="2000" dirty="0">
                <a:solidFill>
                  <a:srgbClr val="C00000"/>
                </a:solidFill>
                <a:latin typeface="Cambria" pitchFamily="18" charset="0"/>
              </a:rPr>
              <a:t>мајчином млеку</a:t>
            </a:r>
            <a:endParaRPr lang="hr-HR" sz="2000" dirty="0">
              <a:latin typeface="Cambria" pitchFamily="18" charset="0"/>
            </a:endParaRPr>
          </a:p>
          <a:p>
            <a:pPr>
              <a:buFontTx/>
              <a:buChar char="•"/>
              <a:defRPr/>
            </a:pPr>
            <a:r>
              <a:rPr lang="hr-HR" sz="2000" dirty="0">
                <a:latin typeface="Cambria" pitchFamily="18" charset="0"/>
              </a:rPr>
              <a:t> </a:t>
            </a:r>
            <a:r>
              <a:rPr lang="hr-HR" sz="2000" dirty="0">
                <a:solidFill>
                  <a:srgbClr val="C00000"/>
                </a:solidFill>
                <a:latin typeface="Cambria" pitchFamily="18" charset="0"/>
              </a:rPr>
              <a:t>вагиналном секрету</a:t>
            </a:r>
          </a:p>
          <a:p>
            <a:pPr>
              <a:buFontTx/>
              <a:buChar char="•"/>
              <a:defRPr/>
            </a:pPr>
            <a:r>
              <a:rPr lang="hr-HR" sz="2000" dirty="0">
                <a:solidFill>
                  <a:srgbClr val="C00000"/>
                </a:solidFill>
                <a:latin typeface="Cambria" pitchFamily="18" charset="0"/>
              </a:rPr>
              <a:t> ликвору</a:t>
            </a:r>
            <a:endParaRPr lang="en-US" sz="20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5365" name="Text Box 10"/>
          <p:cNvSpPr txBox="1">
            <a:spLocks noChangeArrowheads="1"/>
          </p:cNvSpPr>
          <p:nvPr/>
        </p:nvSpPr>
        <p:spPr bwMode="auto">
          <a:xfrm>
            <a:off x="5105400" y="1676400"/>
            <a:ext cx="3138488" cy="41084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sr-Cyrl-CS" sz="2000" dirty="0">
                <a:latin typeface="Cambria" pitchFamily="18" charset="0"/>
              </a:rPr>
              <a:t>Телесне течности путем којих се може пренети </a:t>
            </a:r>
            <a:r>
              <a:rPr lang="sr-Latn-CS" sz="2000" dirty="0">
                <a:latin typeface="Cambria" pitchFamily="18" charset="0"/>
              </a:rPr>
              <a:t>HIV </a:t>
            </a:r>
            <a:r>
              <a:rPr lang="sr-Cyrl-CS" sz="2000" dirty="0">
                <a:latin typeface="Cambria" pitchFamily="18" charset="0"/>
              </a:rPr>
              <a:t>су: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sr-Cyrl-CS" sz="2000" dirty="0">
                <a:latin typeface="Cambria" pitchFamily="18" charset="0"/>
              </a:rPr>
              <a:t> </a:t>
            </a:r>
            <a:r>
              <a:rPr lang="sr-Cyrl-CS" sz="2000" b="1" dirty="0">
                <a:latin typeface="Cambria" pitchFamily="18" charset="0"/>
              </a:rPr>
              <a:t>крв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endParaRPr lang="sr-Cyrl-CS" sz="2000" b="1" dirty="0">
              <a:latin typeface="Cambria" pitchFamily="18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sr-Cyrl-CS" sz="2000" b="1" dirty="0">
                <a:latin typeface="Cambria" pitchFamily="18" charset="0"/>
              </a:rPr>
              <a:t> сперма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endParaRPr lang="sr-Cyrl-CS" sz="2000" b="1" dirty="0">
              <a:latin typeface="Cambria" pitchFamily="18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sr-Cyrl-CS" sz="2000" b="1" dirty="0">
                <a:latin typeface="Cambria" pitchFamily="18" charset="0"/>
              </a:rPr>
              <a:t> вагинални секрет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endParaRPr lang="sr-Cyrl-CS" sz="2000" b="1" dirty="0">
              <a:latin typeface="Cambria" pitchFamily="18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sr-Cyrl-CS" sz="2000" b="1" dirty="0">
                <a:latin typeface="Cambria" pitchFamily="18" charset="0"/>
              </a:rPr>
              <a:t> мајчино млеко</a:t>
            </a:r>
            <a:endParaRPr lang="sr-Cyrl-C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2895600"/>
            <a:ext cx="2667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Хвала</a:t>
            </a:r>
            <a:r>
              <a:rPr lang="sr-Latn-RS" dirty="0" smtClean="0"/>
              <a:t> </a:t>
            </a:r>
            <a:r>
              <a:rPr lang="sr-Cyrl-CS" dirty="0" smtClean="0"/>
              <a:t>на</a:t>
            </a:r>
            <a:r>
              <a:rPr lang="sr-Latn-RS" dirty="0" smtClean="0"/>
              <a:t> </a:t>
            </a:r>
            <a:r>
              <a:rPr lang="sr-Cyrl-CS" dirty="0" smtClean="0"/>
              <a:t>пажњи</a:t>
            </a:r>
            <a:r>
              <a:rPr lang="sr-Latn-RS" dirty="0" smtClean="0"/>
              <a:t> </a:t>
            </a:r>
            <a:r>
              <a:rPr lang="en-US" dirty="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1CDAD31-E0B6-4BA7-8999-FAF7CC57CA3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171" name="Oval 8"/>
          <p:cNvSpPr>
            <a:spLocks noChangeArrowheads="1"/>
          </p:cNvSpPr>
          <p:nvPr/>
        </p:nvSpPr>
        <p:spPr bwMode="auto">
          <a:xfrm>
            <a:off x="595313" y="333375"/>
            <a:ext cx="990600" cy="304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72" name="Line 9"/>
          <p:cNvSpPr>
            <a:spLocks noChangeShapeType="1"/>
          </p:cNvSpPr>
          <p:nvPr/>
        </p:nvSpPr>
        <p:spPr bwMode="auto">
          <a:xfrm>
            <a:off x="1585913" y="485775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73" name="Line 10"/>
          <p:cNvSpPr>
            <a:spLocks noChangeShapeType="1"/>
          </p:cNvSpPr>
          <p:nvPr/>
        </p:nvSpPr>
        <p:spPr bwMode="auto">
          <a:xfrm flipH="1">
            <a:off x="595313" y="4857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74" name="Rectangle 11"/>
          <p:cNvSpPr>
            <a:spLocks noChangeArrowheads="1"/>
          </p:cNvSpPr>
          <p:nvPr/>
        </p:nvSpPr>
        <p:spPr bwMode="auto">
          <a:xfrm>
            <a:off x="595313" y="1019175"/>
            <a:ext cx="990600" cy="2438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>
              <a:latin typeface="Times New Roman" pitchFamily="16" charset="0"/>
            </a:endParaRPr>
          </a:p>
          <a:p>
            <a:pPr algn="ctr" eaLnBrk="1" hangingPunct="1"/>
            <a:endParaRPr lang="en-US" sz="2000">
              <a:latin typeface="Times New Roman" pitchFamily="16" charset="0"/>
            </a:endParaRPr>
          </a:p>
        </p:txBody>
      </p:sp>
      <p:sp>
        <p:nvSpPr>
          <p:cNvPr id="7175" name="Oval 12"/>
          <p:cNvSpPr>
            <a:spLocks noChangeArrowheads="1"/>
          </p:cNvSpPr>
          <p:nvPr/>
        </p:nvSpPr>
        <p:spPr bwMode="auto">
          <a:xfrm>
            <a:off x="595313" y="942975"/>
            <a:ext cx="990600" cy="2286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76" name="Oval 13"/>
          <p:cNvSpPr>
            <a:spLocks noChangeArrowheads="1"/>
          </p:cNvSpPr>
          <p:nvPr/>
        </p:nvSpPr>
        <p:spPr bwMode="auto">
          <a:xfrm>
            <a:off x="2195513" y="333375"/>
            <a:ext cx="990600" cy="304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77" name="Oval 14"/>
          <p:cNvSpPr>
            <a:spLocks noChangeArrowheads="1"/>
          </p:cNvSpPr>
          <p:nvPr/>
        </p:nvSpPr>
        <p:spPr bwMode="auto">
          <a:xfrm>
            <a:off x="3948113" y="333375"/>
            <a:ext cx="990600" cy="304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78" name="Oval 15"/>
          <p:cNvSpPr>
            <a:spLocks noChangeArrowheads="1"/>
          </p:cNvSpPr>
          <p:nvPr/>
        </p:nvSpPr>
        <p:spPr bwMode="auto">
          <a:xfrm>
            <a:off x="5776913" y="333375"/>
            <a:ext cx="990600" cy="304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79" name="Oval 16"/>
          <p:cNvSpPr>
            <a:spLocks noChangeArrowheads="1"/>
          </p:cNvSpPr>
          <p:nvPr/>
        </p:nvSpPr>
        <p:spPr bwMode="auto">
          <a:xfrm>
            <a:off x="7453313" y="333375"/>
            <a:ext cx="990600" cy="304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80" name="Line 17"/>
          <p:cNvSpPr>
            <a:spLocks noChangeShapeType="1"/>
          </p:cNvSpPr>
          <p:nvPr/>
        </p:nvSpPr>
        <p:spPr bwMode="auto">
          <a:xfrm>
            <a:off x="3186113" y="485775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81" name="Line 18"/>
          <p:cNvSpPr>
            <a:spLocks noChangeShapeType="1"/>
          </p:cNvSpPr>
          <p:nvPr/>
        </p:nvSpPr>
        <p:spPr bwMode="auto">
          <a:xfrm>
            <a:off x="2195513" y="485775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82" name="Line 19"/>
          <p:cNvSpPr>
            <a:spLocks noChangeShapeType="1"/>
          </p:cNvSpPr>
          <p:nvPr/>
        </p:nvSpPr>
        <p:spPr bwMode="auto">
          <a:xfrm>
            <a:off x="3948113" y="4857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83" name="Line 20"/>
          <p:cNvSpPr>
            <a:spLocks noChangeShapeType="1"/>
          </p:cNvSpPr>
          <p:nvPr/>
        </p:nvSpPr>
        <p:spPr bwMode="auto">
          <a:xfrm flipH="1">
            <a:off x="4932363" y="47625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84" name="Line 21"/>
          <p:cNvSpPr>
            <a:spLocks noChangeShapeType="1"/>
          </p:cNvSpPr>
          <p:nvPr/>
        </p:nvSpPr>
        <p:spPr bwMode="auto">
          <a:xfrm>
            <a:off x="5776913" y="485775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85" name="Line 22"/>
          <p:cNvSpPr>
            <a:spLocks noChangeShapeType="1"/>
          </p:cNvSpPr>
          <p:nvPr/>
        </p:nvSpPr>
        <p:spPr bwMode="auto">
          <a:xfrm>
            <a:off x="6767513" y="4857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86" name="Line 23"/>
          <p:cNvSpPr>
            <a:spLocks noChangeShapeType="1"/>
          </p:cNvSpPr>
          <p:nvPr/>
        </p:nvSpPr>
        <p:spPr bwMode="auto">
          <a:xfrm>
            <a:off x="7453313" y="485775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87" name="Line 24"/>
          <p:cNvSpPr>
            <a:spLocks noChangeShapeType="1"/>
          </p:cNvSpPr>
          <p:nvPr/>
        </p:nvSpPr>
        <p:spPr bwMode="auto">
          <a:xfrm>
            <a:off x="8443913" y="485775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88" name="Rectangle 25"/>
          <p:cNvSpPr>
            <a:spLocks noChangeArrowheads="1"/>
          </p:cNvSpPr>
          <p:nvPr/>
        </p:nvSpPr>
        <p:spPr bwMode="auto">
          <a:xfrm>
            <a:off x="2195513" y="2162175"/>
            <a:ext cx="990600" cy="1295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89" name="Oval 26"/>
          <p:cNvSpPr>
            <a:spLocks noChangeArrowheads="1"/>
          </p:cNvSpPr>
          <p:nvPr/>
        </p:nvSpPr>
        <p:spPr bwMode="auto">
          <a:xfrm>
            <a:off x="2195513" y="2009775"/>
            <a:ext cx="990600" cy="2286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0" name="Oval 27"/>
          <p:cNvSpPr>
            <a:spLocks noChangeArrowheads="1"/>
          </p:cNvSpPr>
          <p:nvPr/>
        </p:nvSpPr>
        <p:spPr bwMode="auto">
          <a:xfrm>
            <a:off x="595313" y="3381375"/>
            <a:ext cx="990600" cy="2286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1" name="Oval 28"/>
          <p:cNvSpPr>
            <a:spLocks noChangeArrowheads="1"/>
          </p:cNvSpPr>
          <p:nvPr/>
        </p:nvSpPr>
        <p:spPr bwMode="auto">
          <a:xfrm>
            <a:off x="2195513" y="3381375"/>
            <a:ext cx="990600" cy="2286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2" name="Rectangle 29"/>
          <p:cNvSpPr>
            <a:spLocks noChangeArrowheads="1"/>
          </p:cNvSpPr>
          <p:nvPr/>
        </p:nvSpPr>
        <p:spPr bwMode="auto">
          <a:xfrm>
            <a:off x="3948113" y="2771775"/>
            <a:ext cx="990600" cy="762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3" name="Oval 30"/>
          <p:cNvSpPr>
            <a:spLocks noChangeArrowheads="1"/>
          </p:cNvSpPr>
          <p:nvPr/>
        </p:nvSpPr>
        <p:spPr bwMode="auto">
          <a:xfrm>
            <a:off x="3948113" y="2619375"/>
            <a:ext cx="990600" cy="2286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4" name="Oval 31"/>
          <p:cNvSpPr>
            <a:spLocks noChangeArrowheads="1"/>
          </p:cNvSpPr>
          <p:nvPr/>
        </p:nvSpPr>
        <p:spPr bwMode="auto">
          <a:xfrm>
            <a:off x="3948113" y="3381375"/>
            <a:ext cx="990600" cy="2286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5" name="Rectangle 32"/>
          <p:cNvSpPr>
            <a:spLocks noChangeArrowheads="1"/>
          </p:cNvSpPr>
          <p:nvPr/>
        </p:nvSpPr>
        <p:spPr bwMode="auto">
          <a:xfrm>
            <a:off x="5776913" y="3076575"/>
            <a:ext cx="990600" cy="4572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6" name="Oval 33"/>
          <p:cNvSpPr>
            <a:spLocks noChangeArrowheads="1"/>
          </p:cNvSpPr>
          <p:nvPr/>
        </p:nvSpPr>
        <p:spPr bwMode="auto">
          <a:xfrm>
            <a:off x="5776913" y="3000375"/>
            <a:ext cx="990600" cy="2286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7" name="Oval 34"/>
          <p:cNvSpPr>
            <a:spLocks noChangeArrowheads="1"/>
          </p:cNvSpPr>
          <p:nvPr/>
        </p:nvSpPr>
        <p:spPr bwMode="auto">
          <a:xfrm>
            <a:off x="5776913" y="3381375"/>
            <a:ext cx="990600" cy="2286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8" name="Oval 35"/>
          <p:cNvSpPr>
            <a:spLocks noChangeArrowheads="1"/>
          </p:cNvSpPr>
          <p:nvPr/>
        </p:nvSpPr>
        <p:spPr bwMode="auto">
          <a:xfrm>
            <a:off x="7453313" y="3381375"/>
            <a:ext cx="990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7199" name="Line 36"/>
          <p:cNvSpPr>
            <a:spLocks noChangeShapeType="1"/>
          </p:cNvSpPr>
          <p:nvPr/>
        </p:nvSpPr>
        <p:spPr bwMode="auto">
          <a:xfrm>
            <a:off x="7453313" y="34575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200" name="Line 37"/>
          <p:cNvSpPr>
            <a:spLocks noChangeShapeType="1"/>
          </p:cNvSpPr>
          <p:nvPr/>
        </p:nvSpPr>
        <p:spPr bwMode="auto">
          <a:xfrm>
            <a:off x="290513" y="3609975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201" name="Text Box 38"/>
          <p:cNvSpPr txBox="1">
            <a:spLocks noChangeArrowheads="1"/>
          </p:cNvSpPr>
          <p:nvPr/>
        </p:nvSpPr>
        <p:spPr bwMode="auto">
          <a:xfrm>
            <a:off x="2195513" y="1323975"/>
            <a:ext cx="1022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Cyrl-CS" sz="2000">
                <a:latin typeface="Times New Roman" pitchFamily="16" charset="0"/>
              </a:rPr>
              <a:t>Сперма</a:t>
            </a:r>
            <a:endParaRPr lang="en-US" sz="2000">
              <a:latin typeface="Times New Roman" pitchFamily="16" charset="0"/>
            </a:endParaRPr>
          </a:p>
          <a:p>
            <a:pPr eaLnBrk="1" hangingPunct="1"/>
            <a:r>
              <a:rPr lang="en-US" sz="2000">
                <a:latin typeface="Times New Roman" pitchFamily="16" charset="0"/>
              </a:rPr>
              <a:t>11,000</a:t>
            </a:r>
          </a:p>
          <a:p>
            <a:pPr eaLnBrk="1" hangingPunct="1"/>
            <a:endParaRPr lang="en-US">
              <a:latin typeface="Times New Roman" pitchFamily="16" charset="0"/>
            </a:endParaRPr>
          </a:p>
        </p:txBody>
      </p:sp>
      <p:sp>
        <p:nvSpPr>
          <p:cNvPr id="7202" name="Text Box 39"/>
          <p:cNvSpPr txBox="1">
            <a:spLocks noChangeArrowheads="1"/>
          </p:cNvSpPr>
          <p:nvPr/>
        </p:nvSpPr>
        <p:spPr bwMode="auto">
          <a:xfrm>
            <a:off x="3810000" y="1557338"/>
            <a:ext cx="1371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000">
                <a:latin typeface="Times New Roman" pitchFamily="16" charset="0"/>
              </a:rPr>
              <a:t>Вагинал</a:t>
            </a:r>
            <a:r>
              <a:rPr lang="sr-Latn-CS" sz="2000">
                <a:latin typeface="Times New Roman" pitchFamily="16" charset="0"/>
              </a:rPr>
              <a:t>ни</a:t>
            </a:r>
            <a:r>
              <a:rPr lang="en-US" sz="2000">
                <a:latin typeface="Times New Roman" pitchFamily="16" charset="0"/>
              </a:rPr>
              <a:t> </a:t>
            </a:r>
          </a:p>
          <a:p>
            <a:pPr algn="ctr" eaLnBrk="1" hangingPunct="1"/>
            <a:r>
              <a:rPr lang="sr-Latn-CS" sz="2000">
                <a:latin typeface="Times New Roman" pitchFamily="16" charset="0"/>
              </a:rPr>
              <a:t>секрет</a:t>
            </a:r>
            <a:endParaRPr lang="en-US" sz="2000">
              <a:latin typeface="Times New Roman" pitchFamily="16" charset="0"/>
            </a:endParaRPr>
          </a:p>
          <a:p>
            <a:pPr algn="ctr" eaLnBrk="1" hangingPunct="1"/>
            <a:r>
              <a:rPr lang="en-US" sz="2000">
                <a:latin typeface="Times New Roman" pitchFamily="16" charset="0"/>
              </a:rPr>
              <a:t>7,000</a:t>
            </a:r>
          </a:p>
        </p:txBody>
      </p:sp>
      <p:sp>
        <p:nvSpPr>
          <p:cNvPr id="7203" name="Text Box 40"/>
          <p:cNvSpPr txBox="1">
            <a:spLocks noChangeArrowheads="1"/>
          </p:cNvSpPr>
          <p:nvPr/>
        </p:nvSpPr>
        <p:spPr bwMode="auto">
          <a:xfrm>
            <a:off x="671513" y="1171575"/>
            <a:ext cx="882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sr-Latn-CS" sz="2000">
                <a:latin typeface="Times New Roman" pitchFamily="16" charset="0"/>
              </a:rPr>
              <a:t>Крв</a:t>
            </a:r>
            <a:endParaRPr lang="en-US" sz="2000">
              <a:latin typeface="Times New Roman" pitchFamily="16" charset="0"/>
            </a:endParaRPr>
          </a:p>
          <a:p>
            <a:pPr algn="ctr" eaLnBrk="1" hangingPunct="1"/>
            <a:r>
              <a:rPr lang="en-US" sz="2000">
                <a:latin typeface="Times New Roman" pitchFamily="16" charset="0"/>
              </a:rPr>
              <a:t>18,000</a:t>
            </a:r>
          </a:p>
        </p:txBody>
      </p:sp>
      <p:sp>
        <p:nvSpPr>
          <p:cNvPr id="7204" name="Text Box 41"/>
          <p:cNvSpPr txBox="1">
            <a:spLocks noChangeArrowheads="1"/>
          </p:cNvSpPr>
          <p:nvPr/>
        </p:nvSpPr>
        <p:spPr bwMode="auto">
          <a:xfrm>
            <a:off x="5743575" y="1857375"/>
            <a:ext cx="11191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sr-Latn-CS" sz="2000">
                <a:latin typeface="Times New Roman" pitchFamily="16" charset="0"/>
              </a:rPr>
              <a:t>Мајчино</a:t>
            </a:r>
          </a:p>
          <a:p>
            <a:pPr algn="ctr" eaLnBrk="1" hangingPunct="1"/>
            <a:r>
              <a:rPr lang="sr-Latn-CS" sz="2000">
                <a:latin typeface="Times New Roman" pitchFamily="16" charset="0"/>
              </a:rPr>
              <a:t>млеко</a:t>
            </a:r>
            <a:endParaRPr lang="en-US" sz="2000">
              <a:latin typeface="Times New Roman" pitchFamily="16" charset="0"/>
            </a:endParaRPr>
          </a:p>
          <a:p>
            <a:pPr algn="ctr" eaLnBrk="1" hangingPunct="1"/>
            <a:r>
              <a:rPr lang="en-US" sz="2000">
                <a:latin typeface="Times New Roman" pitchFamily="16" charset="0"/>
              </a:rPr>
              <a:t>4,000</a:t>
            </a:r>
          </a:p>
        </p:txBody>
      </p:sp>
      <p:sp>
        <p:nvSpPr>
          <p:cNvPr id="7205" name="Text Box 42"/>
          <p:cNvSpPr txBox="1">
            <a:spLocks noChangeArrowheads="1"/>
          </p:cNvSpPr>
          <p:nvPr/>
        </p:nvSpPr>
        <p:spPr bwMode="auto">
          <a:xfrm>
            <a:off x="7307263" y="2566988"/>
            <a:ext cx="12684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sr-Latn-CS" sz="2000">
                <a:latin typeface="Times New Roman" pitchFamily="16" charset="0"/>
              </a:rPr>
              <a:t>Пљувачка</a:t>
            </a:r>
            <a:endParaRPr lang="en-US" sz="2000">
              <a:latin typeface="Times New Roman" pitchFamily="16" charset="0"/>
            </a:endParaRPr>
          </a:p>
          <a:p>
            <a:pPr algn="ctr" eaLnBrk="1" hangingPunct="1"/>
            <a:r>
              <a:rPr lang="en-US">
                <a:latin typeface="Times New Roman" pitchFamily="16" charset="0"/>
              </a:rPr>
              <a:t>1</a:t>
            </a:r>
          </a:p>
        </p:txBody>
      </p:sp>
      <p:sp>
        <p:nvSpPr>
          <p:cNvPr id="7206" name="Text Box 43"/>
          <p:cNvSpPr txBox="1">
            <a:spLocks noChangeArrowheads="1"/>
          </p:cNvSpPr>
          <p:nvPr/>
        </p:nvSpPr>
        <p:spPr bwMode="auto">
          <a:xfrm>
            <a:off x="250825" y="3933825"/>
            <a:ext cx="8675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sz="2000" i="1">
                <a:latin typeface="Cambria" pitchFamily="18" charset="0"/>
              </a:rPr>
              <a:t>Просечан број</a:t>
            </a:r>
            <a:r>
              <a:rPr lang="en-US" sz="2000" i="1">
                <a:latin typeface="Cambria" pitchFamily="18" charset="0"/>
              </a:rPr>
              <a:t> HIV парти</a:t>
            </a:r>
            <a:r>
              <a:rPr lang="sr-Latn-CS" sz="2000" i="1">
                <a:latin typeface="Cambria" pitchFamily="18" charset="0"/>
              </a:rPr>
              <a:t>кула у</a:t>
            </a:r>
            <a:r>
              <a:rPr lang="en-US" sz="2000" i="1">
                <a:latin typeface="Cambria" pitchFamily="18" charset="0"/>
              </a:rPr>
              <a:t> 1 ml </a:t>
            </a:r>
            <a:r>
              <a:rPr lang="sr-Latn-CS" sz="2000" i="1">
                <a:latin typeface="Cambria" pitchFamily="18" charset="0"/>
              </a:rPr>
              <a:t>појединих телесних течности код инфицираних HIV-ом</a:t>
            </a:r>
            <a:endParaRPr lang="en-US" sz="2000" i="1">
              <a:latin typeface="Cambria" pitchFamily="18" charset="0"/>
            </a:endParaRPr>
          </a:p>
        </p:txBody>
      </p:sp>
      <p:sp>
        <p:nvSpPr>
          <p:cNvPr id="16423" name="Text Box 44"/>
          <p:cNvSpPr txBox="1">
            <a:spLocks noChangeArrowheads="1"/>
          </p:cNvSpPr>
          <p:nvPr/>
        </p:nvSpPr>
        <p:spPr bwMode="auto">
          <a:xfrm>
            <a:off x="1042988" y="4724400"/>
            <a:ext cx="7200900" cy="16430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defRPr/>
            </a:pPr>
            <a:r>
              <a:rPr lang="hr-HR" sz="2000" dirty="0">
                <a:latin typeface="Cambria" pitchFamily="18" charset="0"/>
              </a:rPr>
              <a:t>Сигурно утврђени путеви преношења </a:t>
            </a:r>
            <a:r>
              <a:rPr lang="en-US" sz="2000" dirty="0">
                <a:latin typeface="Cambria" pitchFamily="18" charset="0"/>
              </a:rPr>
              <a:t>HIV</a:t>
            </a:r>
            <a:r>
              <a:rPr lang="hr-HR" sz="2000" dirty="0">
                <a:latin typeface="Cambria" pitchFamily="18" charset="0"/>
              </a:rPr>
              <a:t>-инфекције</a:t>
            </a:r>
            <a:endParaRPr lang="hr-HR" dirty="0">
              <a:latin typeface="Cambria" pitchFamily="18" charset="0"/>
            </a:endParaRPr>
          </a:p>
          <a:p>
            <a:pPr marL="342900" indent="-342900">
              <a:lnSpc>
                <a:spcPct val="120000"/>
              </a:lnSpc>
              <a:buFontTx/>
              <a:buChar char="•"/>
              <a:defRPr/>
            </a:pPr>
            <a:r>
              <a:rPr lang="hr-HR" dirty="0">
                <a:latin typeface="Cambria" pitchFamily="18" charset="0"/>
              </a:rPr>
              <a:t> </a:t>
            </a:r>
            <a:r>
              <a:rPr lang="hr-HR" sz="2000" dirty="0">
                <a:latin typeface="Cambria" pitchFamily="18" charset="0"/>
              </a:rPr>
              <a:t>Крв и крвни деривати</a:t>
            </a:r>
          </a:p>
          <a:p>
            <a:pPr marL="342900" indent="-342900">
              <a:lnSpc>
                <a:spcPct val="120000"/>
              </a:lnSpc>
              <a:buFontTx/>
              <a:buChar char="•"/>
              <a:defRPr/>
            </a:pPr>
            <a:r>
              <a:rPr lang="hr-HR" sz="2000" dirty="0">
                <a:latin typeface="Cambria" pitchFamily="18" charset="0"/>
              </a:rPr>
              <a:t> Сексуална трансмисија</a:t>
            </a:r>
          </a:p>
          <a:p>
            <a:pPr marL="342900" indent="-342900">
              <a:lnSpc>
                <a:spcPct val="120000"/>
              </a:lnSpc>
              <a:buFontTx/>
              <a:buChar char="•"/>
              <a:defRPr/>
            </a:pPr>
            <a:r>
              <a:rPr lang="hr-HR" sz="2000" dirty="0">
                <a:latin typeface="Cambria" pitchFamily="18" charset="0"/>
              </a:rPr>
              <a:t> Мајка - дете трансмисија</a:t>
            </a:r>
            <a:endParaRPr lang="en-US" sz="2000" dirty="0"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Comic Sans MS" pitchFamily="66" charset="0"/>
              </a:rPr>
              <a:t>HIV </a:t>
            </a:r>
            <a:r>
              <a:rPr lang="en-US" sz="2800" dirty="0" err="1" smtClean="0">
                <a:latin typeface="Comic Sans MS" pitchFamily="66" charset="0"/>
              </a:rPr>
              <a:t>инфекција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се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не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може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пренети</a:t>
            </a:r>
            <a:r>
              <a:rPr lang="en-US" sz="3200" dirty="0" smtClean="0">
                <a:latin typeface="Comic Sans MS" pitchFamily="66" charset="0"/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5257800" cy="4267200"/>
          </a:xfrm>
          <a:blipFill>
            <a:blip r:embed="rId2" cstate="print"/>
            <a:tile tx="0" ty="0" sx="100000" sy="100000" flip="none" algn="tl"/>
          </a:blip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Пољупцем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Загрљајем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Додиром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Знојем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Фецесом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Дељењем посуђа или шоље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Кијањем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Инсектима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sr-Cyrl-CS" sz="2000" dirty="0" smtClean="0">
                <a:latin typeface="Cambria" pitchFamily="18" charset="0"/>
              </a:rPr>
              <a:t> Купањем у базену </a:t>
            </a:r>
          </a:p>
          <a:p>
            <a:pPr>
              <a:defRPr/>
            </a:pPr>
            <a:endParaRPr lang="en-US" sz="2400" dirty="0">
              <a:latin typeface="Cambria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ECF782-EBD4-4473-9739-6C7A573402BE}" type="slidenum">
              <a:rPr lang="en-US" smtClean="0"/>
              <a:pPr>
                <a:defRPr/>
              </a:pPr>
              <a:t>6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0"/>
          <p:cNvSpPr>
            <a:spLocks noGrp="1"/>
          </p:cNvSpPr>
          <p:nvPr>
            <p:ph type="title"/>
          </p:nvPr>
        </p:nvSpPr>
        <p:spPr>
          <a:xfrm>
            <a:off x="1219200" y="0"/>
            <a:ext cx="7924800" cy="836613"/>
          </a:xfrm>
        </p:spPr>
        <p:txBody>
          <a:bodyPr/>
          <a:lstStyle/>
          <a:p>
            <a:pPr eaLnBrk="1" hangingPunct="1"/>
            <a:r>
              <a:rPr lang="sr-Cyrl-CS" sz="2800" dirty="0" smtClean="0">
                <a:latin typeface="Comic Sans MS" pitchFamily="66" charset="0"/>
              </a:rPr>
              <a:t>Распрострањеност </a:t>
            </a:r>
            <a:r>
              <a:rPr lang="sr-Latn-CS" sz="2800" dirty="0" smtClean="0">
                <a:latin typeface="Comic Sans MS" pitchFamily="66" charset="0"/>
              </a:rPr>
              <a:t>HIV </a:t>
            </a:r>
            <a:r>
              <a:rPr lang="sr-Cyrl-CS" sz="2800" dirty="0" smtClean="0">
                <a:latin typeface="Comic Sans MS" pitchFamily="66" charset="0"/>
              </a:rPr>
              <a:t>инфекције</a:t>
            </a:r>
            <a:r>
              <a:rPr lang="sr-Cyrl-CS" sz="2800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sr-Cyrl-CS" sz="2800" dirty="0" smtClean="0">
                <a:solidFill>
                  <a:srgbClr val="FFFF00"/>
                </a:solidFill>
                <a:latin typeface="Comic Sans MS" pitchFamily="66" charset="0"/>
              </a:rPr>
            </a:br>
            <a:endParaRPr lang="en-US" sz="2800" dirty="0" smtClean="0"/>
          </a:p>
        </p:txBody>
      </p:sp>
      <p:pic>
        <p:nvPicPr>
          <p:cNvPr id="9219" name="Content Placeholder 8" descr="PREVALENVA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62200" y="533400"/>
            <a:ext cx="4464050" cy="3151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Content Placeholder 9" descr="Number of people living with HIV_updated August2017_for website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362200" y="3886200"/>
            <a:ext cx="4505325" cy="2852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075D5AB-4A00-4E14-8580-24BE5D1F0578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9"/>
          <p:cNvSpPr>
            <a:spLocks noGrp="1"/>
          </p:cNvSpPr>
          <p:nvPr>
            <p:ph type="title"/>
          </p:nvPr>
        </p:nvSpPr>
        <p:spPr>
          <a:xfrm>
            <a:off x="539750" y="0"/>
            <a:ext cx="8856663" cy="765175"/>
          </a:xfrm>
        </p:spPr>
        <p:txBody>
          <a:bodyPr/>
          <a:lstStyle/>
          <a:p>
            <a:pPr eaLnBrk="1" hangingPunct="1"/>
            <a:r>
              <a:rPr lang="en-US" sz="1800" b="1" dirty="0" err="1" smtClean="0">
                <a:latin typeface="Comic Sans MS" pitchFamily="66" charset="0"/>
                <a:cs typeface="Tahoma" charset="0"/>
              </a:rPr>
              <a:t>Учесталост</a:t>
            </a:r>
            <a:r>
              <a:rPr lang="en-US" sz="1800" b="1" dirty="0" smtClean="0">
                <a:latin typeface="Comic Sans MS" pitchFamily="66" charset="0"/>
                <a:cs typeface="Tahoma" charset="0"/>
              </a:rPr>
              <a:t> HIV </a:t>
            </a:r>
            <a:r>
              <a:rPr lang="en-US" sz="1800" b="1" dirty="0" err="1" smtClean="0">
                <a:latin typeface="Comic Sans MS" pitchFamily="66" charset="0"/>
                <a:cs typeface="Tahoma" charset="0"/>
              </a:rPr>
              <a:t>инфекције</a:t>
            </a:r>
            <a:r>
              <a:rPr lang="en-US" sz="1800" b="1" dirty="0" smtClean="0">
                <a:latin typeface="Comic Sans MS" pitchFamily="66" charset="0"/>
                <a:cs typeface="Tahoma" charset="0"/>
              </a:rPr>
              <a:t> у </a:t>
            </a:r>
            <a:r>
              <a:rPr lang="en-US" sz="1800" b="1" dirty="0" err="1" smtClean="0">
                <a:latin typeface="Comic Sans MS" pitchFamily="66" charset="0"/>
                <a:cs typeface="Tahoma" charset="0"/>
              </a:rPr>
              <a:t>одређеним</a:t>
            </a:r>
            <a:r>
              <a:rPr lang="en-US" sz="1800" b="1" dirty="0" smtClean="0">
                <a:latin typeface="Comic Sans MS" pitchFamily="66" charset="0"/>
                <a:cs typeface="Tahoma" charset="0"/>
              </a:rPr>
              <a:t> </a:t>
            </a:r>
            <a:r>
              <a:rPr lang="en-US" sz="1800" b="1" dirty="0" err="1" smtClean="0">
                <a:latin typeface="Comic Sans MS" pitchFamily="66" charset="0"/>
                <a:cs typeface="Tahoma" charset="0"/>
              </a:rPr>
              <a:t>регионима</a:t>
            </a:r>
            <a:r>
              <a:rPr lang="en-US" sz="1800" b="1" dirty="0" smtClean="0">
                <a:latin typeface="Comic Sans MS" pitchFamily="66" charset="0"/>
                <a:cs typeface="Tahoma" charset="0"/>
              </a:rPr>
              <a:t> </a:t>
            </a:r>
            <a:r>
              <a:rPr lang="en-US" sz="1800" b="1" dirty="0" err="1" smtClean="0">
                <a:latin typeface="Comic Sans MS" pitchFamily="66" charset="0"/>
                <a:cs typeface="Tahoma" charset="0"/>
              </a:rPr>
              <a:t>света</a:t>
            </a:r>
            <a:endParaRPr lang="en-US" sz="1800" b="1" dirty="0" smtClean="0">
              <a:latin typeface="Comic Sans MS" pitchFamily="66" charset="0"/>
              <a:cs typeface="Tahoma" charset="0"/>
            </a:endParaRPr>
          </a:p>
        </p:txBody>
      </p:sp>
      <p:pic>
        <p:nvPicPr>
          <p:cNvPr id="10243" name="Content Placeholder 12" descr="EPIDEMIOLOGIJA I SVET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2275" y="692150"/>
            <a:ext cx="4819650" cy="2449513"/>
          </a:xfrm>
        </p:spPr>
      </p:pic>
      <p:pic>
        <p:nvPicPr>
          <p:cNvPr id="10244" name="Content Placeholder 13" descr="EPIDEMIOLOGIJA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051050" y="3641725"/>
            <a:ext cx="4284663" cy="3063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4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0" y="3068638"/>
            <a:ext cx="9144000" cy="4318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800" b="1" dirty="0" err="1" smtClean="0">
                <a:solidFill>
                  <a:schemeClr val="tx1"/>
                </a:solidFill>
                <a:latin typeface="Comic Sans MS" pitchFamily="66" charset="0"/>
                <a:cs typeface="Tahoma" charset="0"/>
              </a:rPr>
              <a:t>Учесталост</a:t>
            </a: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 HIV </a:t>
            </a:r>
            <a:r>
              <a:rPr lang="en-US" sz="1800" b="1" dirty="0" err="1" smtClean="0">
                <a:solidFill>
                  <a:schemeClr val="tx1"/>
                </a:solidFill>
                <a:latin typeface="Comic Sans MS" pitchFamily="66" charset="0"/>
              </a:rPr>
              <a:t>инфекције</a:t>
            </a: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mic Sans MS" pitchFamily="66" charset="0"/>
              </a:rPr>
              <a:t>према</a:t>
            </a: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mic Sans MS" pitchFamily="66" charset="0"/>
              </a:rPr>
              <a:t>полу</a:t>
            </a: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 и </a:t>
            </a:r>
            <a:r>
              <a:rPr lang="en-US" sz="1800" b="1" dirty="0" err="1" smtClean="0">
                <a:solidFill>
                  <a:schemeClr val="tx1"/>
                </a:solidFill>
                <a:latin typeface="Comic Sans MS" pitchFamily="66" charset="0"/>
              </a:rPr>
              <a:t>животној</a:t>
            </a: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mic Sans MS" pitchFamily="66" charset="0"/>
              </a:rPr>
              <a:t>доби</a:t>
            </a: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 у </a:t>
            </a:r>
            <a:r>
              <a:rPr lang="en-US" sz="1800" b="1" dirty="0" err="1" smtClean="0">
                <a:solidFill>
                  <a:schemeClr val="tx1"/>
                </a:solidFill>
                <a:latin typeface="Comic Sans MS" pitchFamily="66" charset="0"/>
              </a:rPr>
              <a:t>Европи</a:t>
            </a:r>
            <a:endParaRPr lang="en-US" sz="1800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CD23E8A-B91F-4CEE-A271-48FC2EB97242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sr-Cyrl-CS" sz="2400" dirty="0" smtClean="0">
                <a:latin typeface="+mn-lt"/>
              </a:rPr>
              <a:t>Број</a:t>
            </a:r>
            <a:r>
              <a:rPr lang="en-US" sz="2400" dirty="0" smtClean="0">
                <a:latin typeface="+mn-lt"/>
              </a:rPr>
              <a:t> </a:t>
            </a:r>
            <a:r>
              <a:rPr lang="sr-Cyrl-CS" sz="2400" dirty="0" smtClean="0">
                <a:latin typeface="+mn-lt"/>
              </a:rPr>
              <a:t>умрлих</a:t>
            </a:r>
            <a:r>
              <a:rPr lang="en-US" sz="2400" dirty="0" smtClean="0">
                <a:latin typeface="+mn-lt"/>
              </a:rPr>
              <a:t> </a:t>
            </a:r>
            <a:r>
              <a:rPr lang="sr-Cyrl-CS" sz="2400" dirty="0" smtClean="0">
                <a:latin typeface="+mn-lt"/>
              </a:rPr>
              <a:t>од</a:t>
            </a:r>
            <a:r>
              <a:rPr lang="en-US" sz="2400" dirty="0" smtClean="0">
                <a:latin typeface="+mn-lt"/>
              </a:rPr>
              <a:t> AIDS-a </a:t>
            </a:r>
            <a:r>
              <a:rPr lang="sr-Cyrl-CS" sz="2400" dirty="0" smtClean="0">
                <a:latin typeface="+mn-lt"/>
              </a:rPr>
              <a:t>током</a:t>
            </a:r>
            <a:r>
              <a:rPr lang="en-US" sz="2400" dirty="0" smtClean="0">
                <a:latin typeface="+mn-lt"/>
              </a:rPr>
              <a:t> 80-</a:t>
            </a:r>
            <a:r>
              <a:rPr lang="sr-Cyrl-CS" sz="2400" dirty="0" smtClean="0">
                <a:latin typeface="+mn-lt"/>
              </a:rPr>
              <a:t>тих</a:t>
            </a:r>
            <a:r>
              <a:rPr lang="en-US" sz="2400" dirty="0" smtClean="0">
                <a:latin typeface="+mn-lt"/>
              </a:rPr>
              <a:t> </a:t>
            </a:r>
            <a:r>
              <a:rPr lang="sr-Cyrl-CS" sz="2400" dirty="0" smtClean="0">
                <a:latin typeface="+mn-lt"/>
              </a:rPr>
              <a:t>и</a:t>
            </a:r>
            <a:r>
              <a:rPr lang="en-US" sz="2400" dirty="0" smtClean="0">
                <a:latin typeface="+mn-lt"/>
              </a:rPr>
              <a:t> 90-</a:t>
            </a:r>
            <a:r>
              <a:rPr lang="sr-Cyrl-CS" sz="2400" dirty="0" smtClean="0">
                <a:latin typeface="+mn-lt"/>
              </a:rPr>
              <a:t>тих</a:t>
            </a:r>
            <a:r>
              <a:rPr lang="en-US" sz="2400" dirty="0" smtClean="0">
                <a:latin typeface="+mn-lt"/>
              </a:rPr>
              <a:t>  </a:t>
            </a:r>
            <a:r>
              <a:rPr lang="sr-Cyrl-CS" sz="2400" dirty="0" smtClean="0">
                <a:latin typeface="+mn-lt"/>
              </a:rPr>
              <a:t>година</a:t>
            </a:r>
            <a:r>
              <a:rPr lang="en-US" sz="2400" dirty="0" smtClean="0">
                <a:latin typeface="+mn-lt"/>
              </a:rPr>
              <a:t> </a:t>
            </a:r>
            <a:r>
              <a:rPr lang="sr-Cyrl-CS" sz="2400" dirty="0" smtClean="0">
                <a:latin typeface="+mn-lt"/>
              </a:rPr>
              <a:t>прошл</a:t>
            </a:r>
            <a:r>
              <a:rPr lang="en-US" sz="2400" dirty="0" smtClean="0">
                <a:latin typeface="+mn-lt"/>
              </a:rPr>
              <a:t>o</a:t>
            </a:r>
            <a:r>
              <a:rPr lang="sr-Cyrl-CS" sz="2400" dirty="0" smtClean="0">
                <a:latin typeface="+mn-lt"/>
              </a:rPr>
              <a:t>г</a:t>
            </a:r>
            <a:r>
              <a:rPr lang="en-US" sz="2400" dirty="0" smtClean="0">
                <a:latin typeface="+mn-lt"/>
              </a:rPr>
              <a:t> </a:t>
            </a:r>
            <a:r>
              <a:rPr lang="sr-Cyrl-CS" sz="2400" dirty="0" smtClean="0">
                <a:latin typeface="+mn-lt"/>
              </a:rPr>
              <a:t>века</a:t>
            </a:r>
            <a:endParaRPr lang="en-US" sz="2400" dirty="0" smtClean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BD880-DC79-415F-9DF6-6C2514B47A40}" type="slidenum">
              <a:rPr lang="en-US"/>
              <a:pPr>
                <a:defRPr/>
              </a:pPr>
              <a:t>9</a:t>
            </a:fld>
            <a:endParaRPr lang="en-US" sz="1400">
              <a:latin typeface="Arial" charset="0"/>
            </a:endParaRPr>
          </a:p>
        </p:txBody>
      </p:sp>
      <p:pic>
        <p:nvPicPr>
          <p:cNvPr id="11268" name="Picture 2" descr="D:\KME HIV\AIDS_Deaths-US_1987-199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4191000" cy="44989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21878</TotalTime>
  <Words>1525</Words>
  <Application>Microsoft Office PowerPoint</Application>
  <PresentationFormat>On-screen Show (4:3)</PresentationFormat>
  <Paragraphs>310</Paragraphs>
  <Slides>40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Етички аспекти рада стоматолога са особама оболелим од HIV  инфекције</vt:lpstr>
      <vt:lpstr>Шта је HIV?</vt:lpstr>
      <vt:lpstr>Slide 3</vt:lpstr>
      <vt:lpstr>Slide 4</vt:lpstr>
      <vt:lpstr>Slide 5</vt:lpstr>
      <vt:lpstr>HIV инфекција се не може пренети:</vt:lpstr>
      <vt:lpstr>Распрострањеност HIV инфекције </vt:lpstr>
      <vt:lpstr>Учесталост HIV инфекције у одређеним регионима света</vt:lpstr>
      <vt:lpstr>Број умрлих од AIDS-a током 80-тих и 90-тих  година прошлoг века</vt:lpstr>
      <vt:lpstr>Почетак лечења HIV инфекције</vt:lpstr>
      <vt:lpstr>HIV инфекција данас...</vt:lpstr>
      <vt:lpstr>Oсновна начела медицинске етике</vt:lpstr>
      <vt:lpstr>Eтички аспекти HIV инфекције</vt:lpstr>
      <vt:lpstr>Slide 14</vt:lpstr>
      <vt:lpstr>Поверљивост</vt:lpstr>
      <vt:lpstr>Поверљивост</vt:lpstr>
      <vt:lpstr>Обавештење партнера</vt:lpstr>
      <vt:lpstr>Slide 18</vt:lpstr>
      <vt:lpstr>Обавештење партнера и поверљивост</vt:lpstr>
      <vt:lpstr>Slide 20</vt:lpstr>
      <vt:lpstr>Тестирање</vt:lpstr>
      <vt:lpstr>Тестирање</vt:lpstr>
      <vt:lpstr>Фундаментална права</vt:lpstr>
      <vt:lpstr>Стигматизација оболелих при пружању здравствене заштите</vt:lpstr>
      <vt:lpstr>Стигматизација оболелих при пружању здравствене заштите</vt:lpstr>
      <vt:lpstr>Стигматизација у здравственој заштити</vt:lpstr>
      <vt:lpstr>Здравствена заштита код HIV инфицираних</vt:lpstr>
      <vt:lpstr>Право на рад и социјална права</vt:lpstr>
      <vt:lpstr>Slide 29</vt:lpstr>
      <vt:lpstr> HIV инфициране особе женског пола </vt:lpstr>
      <vt:lpstr> HIV инфициране особе женског пола-права </vt:lpstr>
      <vt:lpstr> Стигматизација HIV инфицираних жена </vt:lpstr>
      <vt:lpstr> </vt:lpstr>
      <vt:lpstr>Slide 34</vt:lpstr>
      <vt:lpstr>Клиничка истраживања HIV инфекције</vt:lpstr>
      <vt:lpstr>Клиничка истраживања HIV инфекције</vt:lpstr>
      <vt:lpstr>Клиничка истраживања HIV инфекције</vt:lpstr>
      <vt:lpstr>HIV инфекција данас и антиретровирусна терапија</vt:lpstr>
      <vt:lpstr>Закључци</vt:lpstr>
      <vt:lpstr>Хвала на пажњи !</vt:lpstr>
    </vt:vector>
  </TitlesOfParts>
  <Company>Duegood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 Di Costanzo</dc:creator>
  <cp:lastModifiedBy>Dragana Ristic</cp:lastModifiedBy>
  <cp:revision>426</cp:revision>
  <dcterms:created xsi:type="dcterms:W3CDTF">2010-06-15T22:16:11Z</dcterms:created>
  <dcterms:modified xsi:type="dcterms:W3CDTF">2020-02-10T13:41:13Z</dcterms:modified>
</cp:coreProperties>
</file>